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5" r:id="rId9"/>
    <p:sldId id="266" r:id="rId10"/>
    <p:sldId id="267" r:id="rId11"/>
    <p:sldId id="268" r:id="rId12"/>
    <p:sldId id="279" r:id="rId13"/>
    <p:sldId id="270" r:id="rId14"/>
    <p:sldId id="280" r:id="rId15"/>
    <p:sldId id="272" r:id="rId16"/>
    <p:sldId id="273" r:id="rId17"/>
    <p:sldId id="264" r:id="rId18"/>
    <p:sldId id="277" r:id="rId19"/>
    <p:sldId id="263" r:id="rId20"/>
    <p:sldId id="275" r:id="rId21"/>
    <p:sldId id="274" r:id="rId22"/>
    <p:sldId id="278" r:id="rId23"/>
    <p:sldId id="26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D0F2"/>
    <a:srgbClr val="011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1"/>
    <p:restoredTop sz="94640"/>
  </p:normalViewPr>
  <p:slideViewPr>
    <p:cSldViewPr snapToGrid="0" snapToObjects="1">
      <p:cViewPr>
        <p:scale>
          <a:sx n="80" d="100"/>
          <a:sy n="80" d="100"/>
        </p:scale>
        <p:origin x="144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16E31-D5F2-0C43-A640-51BA58A05149}" type="datetimeFigureOut">
              <a:rPr lang="en-US" smtClean="0"/>
              <a:t>2/11/20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BDC8B-755B-B34E-9463-2E4FD86F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DC8B-755B-B34E-9463-2E4FD86F3C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88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Super-Earths – high gravity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DC8B-755B-B34E-9463-2E4FD86F3C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81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DC8B-755B-B34E-9463-2E4FD86F3C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24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DC8B-755B-B34E-9463-2E4FD86F3C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00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DC8B-755B-B34E-9463-2E4FD86F3C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82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Episode aired 1978, tau </a:t>
            </a:r>
            <a:r>
              <a:rPr lang="en-US" dirty="0" err="1"/>
              <a:t>ceti</a:t>
            </a:r>
            <a:r>
              <a:rPr lang="en-US" dirty="0"/>
              <a:t> planets discovered 2017!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DC8B-755B-B34E-9463-2E4FD86F3C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35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Episode aired 1978, tau </a:t>
            </a:r>
            <a:r>
              <a:rPr lang="en-US" dirty="0" err="1"/>
              <a:t>ceti</a:t>
            </a:r>
            <a:r>
              <a:rPr lang="en-US" dirty="0"/>
              <a:t> planets discovered 2017!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DC8B-755B-B34E-9463-2E4FD86F3C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47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Episode aired 1978, tau </a:t>
            </a:r>
            <a:r>
              <a:rPr lang="en-US" dirty="0" err="1"/>
              <a:t>ceti</a:t>
            </a:r>
            <a:r>
              <a:rPr lang="en-US" dirty="0"/>
              <a:t> planets discovered 2017!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DC8B-755B-B34E-9463-2E4FD86F3C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88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DC8B-755B-B34E-9463-2E4FD86F3C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88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DC8B-755B-B34E-9463-2E4FD86F3C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37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DC8B-755B-B34E-9463-2E4FD86F3C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23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DC8B-755B-B34E-9463-2E4FD86F3C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80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DC8B-755B-B34E-9463-2E4FD86F3C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4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DC8B-755B-B34E-9463-2E4FD86F3C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36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DC8B-755B-B34E-9463-2E4FD86F3C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59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DC8B-755B-B34E-9463-2E4FD86F3C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1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DC8B-755B-B34E-9463-2E4FD86F3C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56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DC8B-755B-B34E-9463-2E4FD86F3C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85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0F664-60D3-7642-AD19-A859B2EF1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9865ED-3725-B44A-BA65-3E3CC0734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FCC01-9D59-8D43-AF92-E7802DCE4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13802-4226-E14C-81B5-4AD2EFD77D9C}" type="datetimeFigureOut">
              <a:rPr lang="en-US" smtClean="0"/>
              <a:t>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851D3-2325-9942-91DB-82C5A9CB5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921D2-3B0D-FE47-8F3B-F13AB981E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5510-B5A6-DF43-A417-AD30FC5A6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29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6286-AC71-E04D-8972-A36984378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2FEB39-F2F8-FA4C-AD1E-99E938AD9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E46A0-8066-0945-B81E-771D5A542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13802-4226-E14C-81B5-4AD2EFD77D9C}" type="datetimeFigureOut">
              <a:rPr lang="en-US" smtClean="0"/>
              <a:t>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0E0E6-41DC-F947-B813-D2FABC333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24F54-1DF8-5E4D-BD93-8E25D1E05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5510-B5A6-DF43-A417-AD30FC5A6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37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952E3B-EDC3-D448-BA4C-6D4AA7A07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CD857A-ADD3-9C4C-A92B-989811E35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45A7F-6083-A243-81DF-E0BC11BC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13802-4226-E14C-81B5-4AD2EFD77D9C}" type="datetimeFigureOut">
              <a:rPr lang="en-US" smtClean="0"/>
              <a:t>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81A15-06E7-444B-B579-E65CF83F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4099C-4B23-9F44-B7DC-939B181B6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5510-B5A6-DF43-A417-AD30FC5A6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06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7816D-3DF3-E342-861D-B61DA2C78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C0A13-375B-E14C-8D5F-0C198F3FB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46C77-3D0A-7A42-8170-A31972A5E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13802-4226-E14C-81B5-4AD2EFD77D9C}" type="datetimeFigureOut">
              <a:rPr lang="en-US" smtClean="0"/>
              <a:t>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B2938-0CE4-0D48-B9F1-176997D93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07A17-B70B-3543-9A11-6A588E8C8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5510-B5A6-DF43-A417-AD30FC5A6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96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8B5AD-7E2B-254C-A497-D071F0921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647D4-E18D-1340-80EB-5C767B4B6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880ED-CD24-DC46-B577-36C2E4FDE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13802-4226-E14C-81B5-4AD2EFD77D9C}" type="datetimeFigureOut">
              <a:rPr lang="en-US" smtClean="0"/>
              <a:t>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52655-9639-1245-B5F4-A77165AE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A05F1-6D53-CA4F-A3CF-F2A8EEDE4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5510-B5A6-DF43-A417-AD30FC5A6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41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06EE8-0F17-734B-AA67-9CFAB5023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7EC8C-885E-A940-9887-9949B90639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7ABA1-35EB-214A-AD03-794750A2A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47F23-05CA-7547-88FD-667C47505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13802-4226-E14C-81B5-4AD2EFD77D9C}" type="datetimeFigureOut">
              <a:rPr lang="en-US" smtClean="0"/>
              <a:t>2/8/20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19E34-8A08-9947-A3B1-22FC2614F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870BB-95C7-3645-A642-87350167B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5510-B5A6-DF43-A417-AD30FC5A6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8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29EAB-0ACE-7248-9AA2-E2B3C30D3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754F8-CA59-424F-B9C5-213407C2C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AC80E2-4463-AD44-91BE-A7ADEB11E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F0C8C4-BB78-3D42-A034-8C78D26939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2C44F4-78C5-3F47-8D11-B89533273A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82BB2B-2582-2649-AF1C-E5744F06B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13802-4226-E14C-81B5-4AD2EFD77D9C}" type="datetimeFigureOut">
              <a:rPr lang="en-US" smtClean="0"/>
              <a:t>2/8/20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C74447-309F-3C49-A2E5-86861848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C1E3FE-E0B1-E54A-BCB5-56239C338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5510-B5A6-DF43-A417-AD30FC5A6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64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D8E36-C810-C841-BC8B-8B016A029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E6EB98-D8A0-4040-A8ED-54302D778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13802-4226-E14C-81B5-4AD2EFD77D9C}" type="datetimeFigureOut">
              <a:rPr lang="en-US" smtClean="0"/>
              <a:t>2/8/20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7DDBC-23DB-D74E-8702-D65B300B1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FF124-0C22-0641-A8FE-D1D43975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5510-B5A6-DF43-A417-AD30FC5A6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5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0FAC0E-EA8C-4644-9EA1-645158E3C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13802-4226-E14C-81B5-4AD2EFD77D9C}" type="datetimeFigureOut">
              <a:rPr lang="en-US" smtClean="0"/>
              <a:t>2/8/20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F7715C-0D51-4D4F-8162-7DBBA9A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529B2-6322-D345-A54E-E52E4232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5510-B5A6-DF43-A417-AD30FC5A6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82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929F-B1DB-D84A-AA66-FA0319B0E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F3211-245A-4D4A-8BF3-60CFFD3EE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6B518F-5078-A443-9DC3-6562CF077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4B610-46A4-F344-B07A-F7D0B6E52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13802-4226-E14C-81B5-4AD2EFD77D9C}" type="datetimeFigureOut">
              <a:rPr lang="en-US" smtClean="0"/>
              <a:t>2/8/20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955CF-6FBC-764D-8BDF-EC416ACF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CF363-5E25-5843-814E-876114512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5510-B5A6-DF43-A417-AD30FC5A6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6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8BDF-B5E3-A84B-ADDB-320735CF1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C0C692-A001-B440-BF94-B5BD6569DD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D5A52-6E08-B147-A25C-957C05B3A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9E6960-3077-8041-B239-10B030EA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13802-4226-E14C-81B5-4AD2EFD77D9C}" type="datetimeFigureOut">
              <a:rPr lang="en-US" smtClean="0"/>
              <a:t>2/8/20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2DAC48-A8AF-8747-85F5-0EAEAF09C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9F1C4-7083-0B42-9D58-732E4629C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5510-B5A6-DF43-A417-AD30FC5A6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5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chemeClr val="tx1"/>
            </a:gs>
            <a:gs pos="12000">
              <a:schemeClr val="accent1">
                <a:lumMod val="67000"/>
              </a:schemeClr>
            </a:gs>
            <a:gs pos="47000">
              <a:schemeClr val="tx1"/>
            </a:gs>
          </a:gsLst>
          <a:lin ang="15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61BD4B-D120-C045-BE12-7ACA60834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192BE-F7F8-3D44-AB09-FA633919F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8BAB6-FBA8-F643-A96B-429DD3088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13802-4226-E14C-81B5-4AD2EFD77D9C}" type="datetimeFigureOut">
              <a:rPr lang="en-US" smtClean="0"/>
              <a:t>2/8/20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4C040-5166-9E4D-8A15-EB13E6F60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B47AC-67BA-D24B-8550-8C278259D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45510-B5A6-DF43-A417-AD30FC5A6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if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3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rgbClr val="000000"/>
            </a:gs>
            <a:gs pos="14000">
              <a:srgbClr val="01194B"/>
            </a:gs>
            <a:gs pos="8000">
              <a:schemeClr val="accent1">
                <a:lumMod val="67000"/>
              </a:schemeClr>
            </a:gs>
            <a:gs pos="47000">
              <a:schemeClr val="tx1"/>
            </a:gs>
          </a:gsLst>
          <a:lin ang="15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5E9BE-1821-3C49-A53A-D1585753F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325" y="-494350"/>
            <a:ext cx="9144000" cy="2967487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The Plausible </a:t>
            </a:r>
            <a:br>
              <a:rPr lang="en-US" sz="4800" dirty="0">
                <a:solidFill>
                  <a:schemeClr val="bg1"/>
                </a:solidFill>
                <a:latin typeface="Arial Rounded MT Bold" panose="020F0704030504030204" pitchFamily="34" charset="77"/>
              </a:rPr>
            </a:br>
            <a:r>
              <a:rPr lang="en-US" sz="4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(and Implausible!) </a:t>
            </a:r>
            <a:br>
              <a:rPr lang="en-US" sz="4800" dirty="0">
                <a:solidFill>
                  <a:schemeClr val="bg1"/>
                </a:solidFill>
                <a:latin typeface="Arial Rounded MT Bold" panose="020F0704030504030204" pitchFamily="34" charset="77"/>
              </a:rPr>
            </a:br>
            <a:r>
              <a:rPr lang="en-US" sz="4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Worlds of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B4F8B7-3804-A449-AC3B-7E1BF6854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325" y="5103437"/>
            <a:ext cx="9144000" cy="165576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aussiastronomer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l"/>
            <a:r>
              <a:rPr lang="en-US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Dr</a:t>
            </a: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Jessie Christiansen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NASA Exoplanet Science Institute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5F6F7F-24B7-D34E-9B0F-4CCB7C55E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168" y="4922378"/>
            <a:ext cx="6729663" cy="38712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7955D-7489-1744-B28E-00345569D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90" y="1888462"/>
            <a:ext cx="6383349" cy="218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99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5F6F7F-24B7-D34E-9B0F-4CCB7C55E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168" y="4922378"/>
            <a:ext cx="6729663" cy="387124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CCBE667-7BD6-9A4E-9580-2E4148E933FC}"/>
              </a:ext>
            </a:extLst>
          </p:cNvPr>
          <p:cNvSpPr txBox="1">
            <a:spLocks/>
          </p:cNvSpPr>
          <p:nvPr/>
        </p:nvSpPr>
        <p:spPr>
          <a:xfrm>
            <a:off x="1327407" y="-273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So what DID we find?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19DF58C-1857-974D-814B-6816FB5E2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73600" y="-226716"/>
            <a:ext cx="2525966" cy="23787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6FA8CA-851C-084D-90B8-5A0DCB49E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347" y="967897"/>
            <a:ext cx="8775032" cy="56306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63DA913-C646-7045-976A-8311C2B211E8}"/>
              </a:ext>
            </a:extLst>
          </p:cNvPr>
          <p:cNvGrpSpPr/>
          <p:nvPr/>
        </p:nvGrpSpPr>
        <p:grpSpPr>
          <a:xfrm>
            <a:off x="4079055" y="1589233"/>
            <a:ext cx="1519638" cy="1457325"/>
            <a:chOff x="2883404" y="1157288"/>
            <a:chExt cx="1945771" cy="145732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3434244-9016-1A46-A65B-D27315D9227E}"/>
                </a:ext>
              </a:extLst>
            </p:cNvPr>
            <p:cNvSpPr/>
            <p:nvPr/>
          </p:nvSpPr>
          <p:spPr>
            <a:xfrm>
              <a:off x="2883404" y="1157288"/>
              <a:ext cx="1945771" cy="1457325"/>
            </a:xfrm>
            <a:prstGeom prst="ellipse">
              <a:avLst/>
            </a:prstGeom>
            <a:solidFill>
              <a:srgbClr val="FFB51D">
                <a:alpha val="7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D7135D-B7A5-E348-B41B-7CA31ABD8F41}"/>
                </a:ext>
              </a:extLst>
            </p:cNvPr>
            <p:cNvSpPr txBox="1"/>
            <p:nvPr/>
          </p:nvSpPr>
          <p:spPr>
            <a:xfrm>
              <a:off x="2965566" y="1434121"/>
              <a:ext cx="1808704" cy="8309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Hot </a:t>
              </a:r>
              <a:r>
                <a:rPr lang="en-US" sz="2400" b="1" dirty="0" err="1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Jupiters</a:t>
              </a:r>
              <a:endParaRPr lang="en-US" sz="2400" b="1" dirty="0">
                <a:solidFill>
                  <a:schemeClr val="bg1"/>
                </a:solidFill>
                <a:latin typeface="Arial Rounded MT Bold" panose="020F0704030504030204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197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d189733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72EC3F-A900-144D-824E-26B5FAE20CFA}"/>
              </a:ext>
            </a:extLst>
          </p:cNvPr>
          <p:cNvSpPr txBox="1">
            <a:spLocks/>
          </p:cNvSpPr>
          <p:nvPr/>
        </p:nvSpPr>
        <p:spPr>
          <a:xfrm>
            <a:off x="220502" y="-2976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Hot Jupiters</a:t>
            </a:r>
          </a:p>
        </p:txBody>
      </p:sp>
    </p:spTree>
    <p:extLst>
      <p:ext uri="{BB962C8B-B14F-4D97-AF65-F5344CB8AC3E}">
        <p14:creationId xmlns:p14="http://schemas.microsoft.com/office/powerpoint/2010/main" val="242212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5F6F7F-24B7-D34E-9B0F-4CCB7C55E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168" y="4922378"/>
            <a:ext cx="6729663" cy="387124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CCBE667-7BD6-9A4E-9580-2E4148E933FC}"/>
              </a:ext>
            </a:extLst>
          </p:cNvPr>
          <p:cNvSpPr txBox="1">
            <a:spLocks/>
          </p:cNvSpPr>
          <p:nvPr/>
        </p:nvSpPr>
        <p:spPr>
          <a:xfrm>
            <a:off x="1327407" y="-273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So what DID we find?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19DF58C-1857-974D-814B-6816FB5E2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73600" y="-226716"/>
            <a:ext cx="2525966" cy="23787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43D229-8B84-9D4F-9277-BDC3F2181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347" y="967897"/>
            <a:ext cx="8775032" cy="56306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63DA913-C646-7045-976A-8311C2B211E8}"/>
              </a:ext>
            </a:extLst>
          </p:cNvPr>
          <p:cNvGrpSpPr/>
          <p:nvPr/>
        </p:nvGrpSpPr>
        <p:grpSpPr>
          <a:xfrm>
            <a:off x="4079055" y="1589233"/>
            <a:ext cx="1519638" cy="1457325"/>
            <a:chOff x="2883404" y="1157288"/>
            <a:chExt cx="1945771" cy="145732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3434244-9016-1A46-A65B-D27315D9227E}"/>
                </a:ext>
              </a:extLst>
            </p:cNvPr>
            <p:cNvSpPr/>
            <p:nvPr/>
          </p:nvSpPr>
          <p:spPr>
            <a:xfrm>
              <a:off x="2883404" y="1157288"/>
              <a:ext cx="1945771" cy="1457325"/>
            </a:xfrm>
            <a:prstGeom prst="ellipse">
              <a:avLst/>
            </a:prstGeom>
            <a:solidFill>
              <a:srgbClr val="FFB51D">
                <a:alpha val="7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D7135D-B7A5-E348-B41B-7CA31ABD8F41}"/>
                </a:ext>
              </a:extLst>
            </p:cNvPr>
            <p:cNvSpPr txBox="1"/>
            <p:nvPr/>
          </p:nvSpPr>
          <p:spPr>
            <a:xfrm>
              <a:off x="2965566" y="1434121"/>
              <a:ext cx="1808704" cy="8309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Hot </a:t>
              </a:r>
              <a:r>
                <a:rPr lang="en-US" sz="2400" b="1" dirty="0" err="1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Jupiters</a:t>
              </a:r>
              <a:endParaRPr lang="en-US" sz="2400" b="1" dirty="0">
                <a:solidFill>
                  <a:schemeClr val="bg1"/>
                </a:solidFill>
                <a:latin typeface="Arial Rounded MT Bold" panose="020F0704030504030204" pitchFamily="34" charset="77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68CB92-DCCF-AB43-B7C5-07F7EF41BD1E}"/>
              </a:ext>
            </a:extLst>
          </p:cNvPr>
          <p:cNvGrpSpPr/>
          <p:nvPr/>
        </p:nvGrpSpPr>
        <p:grpSpPr>
          <a:xfrm>
            <a:off x="3156234" y="3813057"/>
            <a:ext cx="1501954" cy="1457325"/>
            <a:chOff x="1698877" y="4063466"/>
            <a:chExt cx="1501954" cy="145732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0C4C7D6-DFE5-0B46-BB93-FC32D451FC8C}"/>
                </a:ext>
              </a:extLst>
            </p:cNvPr>
            <p:cNvSpPr/>
            <p:nvPr/>
          </p:nvSpPr>
          <p:spPr>
            <a:xfrm>
              <a:off x="1704695" y="4063466"/>
              <a:ext cx="1452844" cy="1457325"/>
            </a:xfrm>
            <a:prstGeom prst="ellipse">
              <a:avLst/>
            </a:prstGeom>
            <a:solidFill>
              <a:srgbClr val="FF0000">
                <a:alpha val="42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79CE8CC-AD36-B547-BA46-E2AFCDADA42E}"/>
                </a:ext>
              </a:extLst>
            </p:cNvPr>
            <p:cNvSpPr txBox="1"/>
            <p:nvPr/>
          </p:nvSpPr>
          <p:spPr>
            <a:xfrm>
              <a:off x="1698877" y="4327752"/>
              <a:ext cx="1501954" cy="8309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Lava Worlds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70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epler10b_ani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1533455-0BEF-CC4D-B7EC-3D3384DDEC05}"/>
              </a:ext>
            </a:extLst>
          </p:cNvPr>
          <p:cNvSpPr txBox="1">
            <a:spLocks/>
          </p:cNvSpPr>
          <p:nvPr/>
        </p:nvSpPr>
        <p:spPr>
          <a:xfrm>
            <a:off x="220502" y="-2976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Lava worlds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7AC8C1-43ED-9F49-9123-D34D2475F69B}"/>
              </a:ext>
            </a:extLst>
          </p:cNvPr>
          <p:cNvSpPr txBox="1"/>
          <p:nvPr/>
        </p:nvSpPr>
        <p:spPr>
          <a:xfrm>
            <a:off x="959583" y="5164704"/>
            <a:ext cx="364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PYROVILLIA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95C2DD-E8EA-784E-83BD-968C74FE3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0842" y="4360968"/>
            <a:ext cx="4012702" cy="225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3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5F6F7F-24B7-D34E-9B0F-4CCB7C55E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168" y="4922378"/>
            <a:ext cx="6729663" cy="38712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2D6652F-6330-FA41-BE41-0AFD8AB7D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347" y="967897"/>
            <a:ext cx="8775032" cy="563064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CCBE667-7BD6-9A4E-9580-2E4148E933FC}"/>
              </a:ext>
            </a:extLst>
          </p:cNvPr>
          <p:cNvSpPr txBox="1">
            <a:spLocks/>
          </p:cNvSpPr>
          <p:nvPr/>
        </p:nvSpPr>
        <p:spPr>
          <a:xfrm>
            <a:off x="1327407" y="-273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So what DID we find?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19DF58C-1857-974D-814B-6816FB5E2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73600" y="-226716"/>
            <a:ext cx="2525966" cy="237876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63DA913-C646-7045-976A-8311C2B211E8}"/>
              </a:ext>
            </a:extLst>
          </p:cNvPr>
          <p:cNvGrpSpPr/>
          <p:nvPr/>
        </p:nvGrpSpPr>
        <p:grpSpPr>
          <a:xfrm>
            <a:off x="4079055" y="1589233"/>
            <a:ext cx="1519638" cy="1457325"/>
            <a:chOff x="2883404" y="1157288"/>
            <a:chExt cx="1945771" cy="145732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3434244-9016-1A46-A65B-D27315D9227E}"/>
                </a:ext>
              </a:extLst>
            </p:cNvPr>
            <p:cNvSpPr/>
            <p:nvPr/>
          </p:nvSpPr>
          <p:spPr>
            <a:xfrm>
              <a:off x="2883404" y="1157288"/>
              <a:ext cx="1945771" cy="1457325"/>
            </a:xfrm>
            <a:prstGeom prst="ellipse">
              <a:avLst/>
            </a:prstGeom>
            <a:solidFill>
              <a:srgbClr val="FFB51D">
                <a:alpha val="7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D7135D-B7A5-E348-B41B-7CA31ABD8F41}"/>
                </a:ext>
              </a:extLst>
            </p:cNvPr>
            <p:cNvSpPr txBox="1"/>
            <p:nvPr/>
          </p:nvSpPr>
          <p:spPr>
            <a:xfrm>
              <a:off x="2965566" y="1434121"/>
              <a:ext cx="1808704" cy="8309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Hot </a:t>
              </a:r>
              <a:r>
                <a:rPr lang="en-US" sz="2400" b="1" dirty="0" err="1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Jupiters</a:t>
              </a:r>
              <a:endParaRPr lang="en-US" sz="2400" b="1" dirty="0">
                <a:solidFill>
                  <a:schemeClr val="bg1"/>
                </a:solidFill>
                <a:latin typeface="Arial Rounded MT Bold" panose="020F0704030504030204" pitchFamily="34" charset="77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68CB92-DCCF-AB43-B7C5-07F7EF41BD1E}"/>
              </a:ext>
            </a:extLst>
          </p:cNvPr>
          <p:cNvGrpSpPr/>
          <p:nvPr/>
        </p:nvGrpSpPr>
        <p:grpSpPr>
          <a:xfrm>
            <a:off x="3156234" y="3813057"/>
            <a:ext cx="1501954" cy="1457325"/>
            <a:chOff x="1698877" y="4063466"/>
            <a:chExt cx="1501954" cy="145732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0C4C7D6-DFE5-0B46-BB93-FC32D451FC8C}"/>
                </a:ext>
              </a:extLst>
            </p:cNvPr>
            <p:cNvSpPr/>
            <p:nvPr/>
          </p:nvSpPr>
          <p:spPr>
            <a:xfrm>
              <a:off x="1704695" y="4063466"/>
              <a:ext cx="1452844" cy="1457325"/>
            </a:xfrm>
            <a:prstGeom prst="ellipse">
              <a:avLst/>
            </a:prstGeom>
            <a:solidFill>
              <a:srgbClr val="FF0000">
                <a:alpha val="42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79CE8CC-AD36-B547-BA46-E2AFCDADA42E}"/>
                </a:ext>
              </a:extLst>
            </p:cNvPr>
            <p:cNvSpPr txBox="1"/>
            <p:nvPr/>
          </p:nvSpPr>
          <p:spPr>
            <a:xfrm>
              <a:off x="1698877" y="4327752"/>
              <a:ext cx="1501954" cy="8309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Lava Worlds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6D0FDE-8FA5-7C4B-8BDB-9852AD7CFF0C}"/>
              </a:ext>
            </a:extLst>
          </p:cNvPr>
          <p:cNvGrpSpPr/>
          <p:nvPr/>
        </p:nvGrpSpPr>
        <p:grpSpPr>
          <a:xfrm>
            <a:off x="5083264" y="2594728"/>
            <a:ext cx="4251311" cy="1457325"/>
            <a:chOff x="3380889" y="2503166"/>
            <a:chExt cx="4444521" cy="145732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B8CA60E-F1A8-AB47-90CA-4DF0EE9DBD4F}"/>
                </a:ext>
              </a:extLst>
            </p:cNvPr>
            <p:cNvSpPr/>
            <p:nvPr/>
          </p:nvSpPr>
          <p:spPr>
            <a:xfrm>
              <a:off x="3380889" y="2503166"/>
              <a:ext cx="4444521" cy="1457325"/>
            </a:xfrm>
            <a:prstGeom prst="ellipse">
              <a:avLst/>
            </a:prstGeom>
            <a:solidFill>
              <a:srgbClr val="00B0F0">
                <a:alpha val="42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99BF7F-1345-FD40-9C59-09EE1D03918C}"/>
                </a:ext>
              </a:extLst>
            </p:cNvPr>
            <p:cNvSpPr txBox="1"/>
            <p:nvPr/>
          </p:nvSpPr>
          <p:spPr>
            <a:xfrm>
              <a:off x="4121101" y="2794681"/>
              <a:ext cx="2828925" cy="8309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Ocean Worlds and Ice Giants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2DBAFF-1D39-0640-BAFD-7EDE354E9063}"/>
              </a:ext>
            </a:extLst>
          </p:cNvPr>
          <p:cNvGrpSpPr/>
          <p:nvPr/>
        </p:nvGrpSpPr>
        <p:grpSpPr>
          <a:xfrm>
            <a:off x="4681886" y="3972364"/>
            <a:ext cx="2705948" cy="1428682"/>
            <a:chOff x="2959848" y="3708778"/>
            <a:chExt cx="2828925" cy="185282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746C9F-197D-7B41-8BFC-A8386EE3F678}"/>
                </a:ext>
              </a:extLst>
            </p:cNvPr>
            <p:cNvSpPr/>
            <p:nvPr/>
          </p:nvSpPr>
          <p:spPr>
            <a:xfrm>
              <a:off x="3031166" y="3708778"/>
              <a:ext cx="2561592" cy="1852826"/>
            </a:xfrm>
            <a:prstGeom prst="ellipse">
              <a:avLst/>
            </a:prstGeom>
            <a:solidFill>
              <a:srgbClr val="92D050">
                <a:alpha val="42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FAAFBD6-6F2D-7046-A787-27A411F89563}"/>
                </a:ext>
              </a:extLst>
            </p:cNvPr>
            <p:cNvSpPr txBox="1"/>
            <p:nvPr/>
          </p:nvSpPr>
          <p:spPr>
            <a:xfrm>
              <a:off x="2959848" y="4295445"/>
              <a:ext cx="2828925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Rocky Planets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6BCA2CD-C45E-6E4D-BBEA-5D59E35AAAA6}"/>
              </a:ext>
            </a:extLst>
          </p:cNvPr>
          <p:cNvSpPr txBox="1"/>
          <p:nvPr/>
        </p:nvSpPr>
        <p:spPr>
          <a:xfrm>
            <a:off x="4183766" y="3777922"/>
            <a:ext cx="2828925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????????</a:t>
            </a:r>
          </a:p>
        </p:txBody>
      </p:sp>
    </p:spTree>
    <p:extLst>
      <p:ext uri="{BB962C8B-B14F-4D97-AF65-F5344CB8AC3E}">
        <p14:creationId xmlns:p14="http://schemas.microsoft.com/office/powerpoint/2010/main" val="3257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A4BCE3E-94AB-5740-B130-3256FC4F2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72" y="4575442"/>
            <a:ext cx="3579907" cy="20182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FD39F9-2E69-9442-9028-333A88310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73600" y="-226716"/>
            <a:ext cx="2525966" cy="23787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552C27-70C7-C748-BF83-6EC3243E8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3168" y="4922378"/>
            <a:ext cx="6729663" cy="387124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78355" y="1160206"/>
            <a:ext cx="4572000" cy="457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871656" y="1929194"/>
            <a:ext cx="8562394" cy="3813048"/>
            <a:chOff x="2285998" y="2364996"/>
            <a:chExt cx="8562394" cy="3813048"/>
          </a:xfrm>
        </p:grpSpPr>
        <p:sp>
          <p:nvSpPr>
            <p:cNvPr id="8" name="Oval 7"/>
            <p:cNvSpPr/>
            <p:nvPr/>
          </p:nvSpPr>
          <p:spPr>
            <a:xfrm>
              <a:off x="4691033" y="2364996"/>
              <a:ext cx="3813048" cy="3813048"/>
            </a:xfrm>
            <a:prstGeom prst="ellipse">
              <a:avLst/>
            </a:prstGeom>
            <a:solidFill>
              <a:srgbClr val="FBF3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2285998" y="4043340"/>
              <a:ext cx="8562394" cy="400078"/>
            </a:xfrm>
            <a:custGeom>
              <a:avLst/>
              <a:gdLst>
                <a:gd name="connsiteX0" fmla="*/ 2358591 w 8379718"/>
                <a:gd name="connsiteY0" fmla="*/ 42894 h 615060"/>
                <a:gd name="connsiteX1" fmla="*/ 44016 w 8379718"/>
                <a:gd name="connsiteY1" fmla="*/ 314357 h 615060"/>
                <a:gd name="connsiteX2" fmla="*/ 4173104 w 8379718"/>
                <a:gd name="connsiteY2" fmla="*/ 614394 h 615060"/>
                <a:gd name="connsiteX3" fmla="*/ 8345054 w 8379718"/>
                <a:gd name="connsiteY3" fmla="*/ 228632 h 615060"/>
                <a:gd name="connsiteX4" fmla="*/ 6073341 w 8379718"/>
                <a:gd name="connsiteY4" fmla="*/ 32 h 6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9718" h="615060">
                  <a:moveTo>
                    <a:pt x="2358591" y="42894"/>
                  </a:moveTo>
                  <a:cubicBezTo>
                    <a:pt x="1050094" y="131000"/>
                    <a:pt x="-258403" y="219107"/>
                    <a:pt x="44016" y="314357"/>
                  </a:cubicBezTo>
                  <a:cubicBezTo>
                    <a:pt x="346435" y="409607"/>
                    <a:pt x="2789598" y="628682"/>
                    <a:pt x="4173104" y="614394"/>
                  </a:cubicBezTo>
                  <a:cubicBezTo>
                    <a:pt x="5556610" y="600107"/>
                    <a:pt x="8028348" y="331026"/>
                    <a:pt x="8345054" y="228632"/>
                  </a:cubicBezTo>
                  <a:cubicBezTo>
                    <a:pt x="8661760" y="126238"/>
                    <a:pt x="6721041" y="-2349"/>
                    <a:pt x="6073341" y="32"/>
                  </a:cubicBezTo>
                </a:path>
              </a:pathLst>
            </a:custGeom>
            <a:noFill/>
            <a:ln w="190500" cap="flat">
              <a:solidFill>
                <a:srgbClr val="AEA88E"/>
              </a:solidFill>
              <a:miter lim="800000"/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11"/>
          <p:cNvSpPr/>
          <p:nvPr/>
        </p:nvSpPr>
        <p:spPr>
          <a:xfrm>
            <a:off x="5338827" y="4069159"/>
            <a:ext cx="1664208" cy="166420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366259" y="4127159"/>
            <a:ext cx="1609344" cy="16093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754879" y="4907888"/>
            <a:ext cx="832104" cy="83210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43" y="5325606"/>
            <a:ext cx="420624" cy="42062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969019" y="5346800"/>
            <a:ext cx="393192" cy="39319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055622" y="5520536"/>
            <a:ext cx="219456" cy="2194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086631" y="5584544"/>
            <a:ext cx="155448" cy="15544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D3C31DF-5342-C445-A9AD-6BB31AF353F0}"/>
              </a:ext>
            </a:extLst>
          </p:cNvPr>
          <p:cNvSpPr txBox="1">
            <a:spLocks/>
          </p:cNvSpPr>
          <p:nvPr/>
        </p:nvSpPr>
        <p:spPr>
          <a:xfrm>
            <a:off x="1471786" y="-178898"/>
            <a:ext cx="10515600" cy="19883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Super-Earths/</a:t>
            </a:r>
          </a:p>
          <a:p>
            <a:pPr algn="r"/>
            <a:r>
              <a:rPr lang="en-US" sz="54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Neptinis</a:t>
            </a:r>
            <a:endParaRPr lang="en-US" sz="5400" dirty="0">
              <a:solidFill>
                <a:schemeClr val="accent5">
                  <a:lumMod val="60000"/>
                  <a:lumOff val="40000"/>
                </a:schemeClr>
              </a:solidFill>
              <a:latin typeface="Arial Rounded MT Bold" panose="020F0704030504030204" pitchFamily="34" charset="77"/>
              <a:ea typeface="Varela Round" charset="0"/>
              <a:cs typeface="Varela Round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C2A56A-018D-D44A-85AF-3E7C11E56E3B}"/>
              </a:ext>
            </a:extLst>
          </p:cNvPr>
          <p:cNvSpPr txBox="1"/>
          <p:nvPr/>
        </p:nvSpPr>
        <p:spPr>
          <a:xfrm>
            <a:off x="2256704" y="5824342"/>
            <a:ext cx="364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SONTAR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3915AD85-AC09-134B-B7D8-9E9D6D2EA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7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23" grpId="0" animBg="1"/>
      <p:bldP spid="14" grpId="0" animBg="1"/>
      <p:bldP spid="16" grpId="0" animBg="1"/>
      <p:bldP spid="17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5F6F7F-24B7-D34E-9B0F-4CCB7C55E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168" y="4922378"/>
            <a:ext cx="6729663" cy="38712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9DF58C-1857-974D-814B-6816FB5E2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73600" y="-226716"/>
            <a:ext cx="2525966" cy="23787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CC6CC-E53D-2D4A-BFAA-A0EFD93FC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407" y="1620392"/>
            <a:ext cx="9647870" cy="39597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B0B392-07CF-A241-ABFE-EF73FC407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96" y="697600"/>
            <a:ext cx="10520981" cy="580529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CCBE667-7BD6-9A4E-9580-2E4148E933FC}"/>
              </a:ext>
            </a:extLst>
          </p:cNvPr>
          <p:cNvSpPr txBox="1">
            <a:spLocks/>
          </p:cNvSpPr>
          <p:nvPr/>
        </p:nvSpPr>
        <p:spPr>
          <a:xfrm>
            <a:off x="1327407" y="-273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Gallifrey</a:t>
            </a:r>
            <a:endParaRPr lang="en-US" sz="5400" dirty="0">
              <a:solidFill>
                <a:schemeClr val="accent5">
                  <a:lumMod val="60000"/>
                  <a:lumOff val="40000"/>
                </a:schemeClr>
              </a:solidFill>
              <a:latin typeface="Arial Rounded MT Bold" panose="020F0704030504030204" pitchFamily="34" charset="77"/>
              <a:ea typeface="Varela Round" charset="0"/>
              <a:cs typeface="Varela Round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5958E-C7E2-5E4D-9BA3-9AEB62129EC4}"/>
              </a:ext>
            </a:extLst>
          </p:cNvPr>
          <p:cNvSpPr txBox="1"/>
          <p:nvPr/>
        </p:nvSpPr>
        <p:spPr>
          <a:xfrm>
            <a:off x="9031706" y="5972960"/>
            <a:ext cx="2558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EA897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NASA-JPL/Caltech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F8D58B7-E149-CC49-90AF-3C56462E6907}"/>
              </a:ext>
            </a:extLst>
          </p:cNvPr>
          <p:cNvSpPr txBox="1">
            <a:spLocks/>
          </p:cNvSpPr>
          <p:nvPr/>
        </p:nvSpPr>
        <p:spPr>
          <a:xfrm>
            <a:off x="2221480" y="1220894"/>
            <a:ext cx="7644692" cy="56371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Rocky planet </a:t>
            </a:r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Red planet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Orbiting a double star</a:t>
            </a: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PLAUSIBLE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4638B6-904C-2641-AD9C-5897CEDDB234}"/>
              </a:ext>
            </a:extLst>
          </p:cNvPr>
          <p:cNvSpPr/>
          <p:nvPr/>
        </p:nvSpPr>
        <p:spPr>
          <a:xfrm>
            <a:off x="4636168" y="1140684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✓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90C869-0D87-8E4F-A565-7D1066834BBA}"/>
              </a:ext>
            </a:extLst>
          </p:cNvPr>
          <p:cNvSpPr/>
          <p:nvPr/>
        </p:nvSpPr>
        <p:spPr>
          <a:xfrm>
            <a:off x="4267200" y="2111528"/>
            <a:ext cx="3035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✓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0E529B-9C09-4A46-B9B0-48131ACA6962}"/>
              </a:ext>
            </a:extLst>
          </p:cNvPr>
          <p:cNvSpPr/>
          <p:nvPr/>
        </p:nvSpPr>
        <p:spPr>
          <a:xfrm>
            <a:off x="6144126" y="2995094"/>
            <a:ext cx="1159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✓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6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 uiExpand="1" build="p"/>
      <p:bldP spid="20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5F6F7F-24B7-D34E-9B0F-4CCB7C55E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168" y="4922378"/>
            <a:ext cx="6729663" cy="387124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CCBE667-7BD6-9A4E-9580-2E4148E933FC}"/>
              </a:ext>
            </a:extLst>
          </p:cNvPr>
          <p:cNvSpPr txBox="1">
            <a:spLocks/>
          </p:cNvSpPr>
          <p:nvPr/>
        </p:nvSpPr>
        <p:spPr>
          <a:xfrm>
            <a:off x="1327407" y="-273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Skaro</a:t>
            </a:r>
            <a:endParaRPr lang="en-US" sz="5400" dirty="0">
              <a:solidFill>
                <a:schemeClr val="accent5">
                  <a:lumMod val="60000"/>
                  <a:lumOff val="40000"/>
                </a:schemeClr>
              </a:solidFill>
              <a:latin typeface="Arial Rounded MT Bold" panose="020F0704030504030204" pitchFamily="34" charset="77"/>
              <a:ea typeface="Varela Round" charset="0"/>
              <a:cs typeface="Varela Round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19DF58C-1857-974D-814B-6816FB5E2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73600" y="-226716"/>
            <a:ext cx="2525966" cy="23787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0D54EA-8389-DC4A-8861-22E20EABD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379234" y="106124"/>
            <a:ext cx="3160295" cy="240182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E2CB51-B39B-8549-A1F6-9177ECF49376}"/>
              </a:ext>
            </a:extLst>
          </p:cNvPr>
          <p:cNvSpPr txBox="1">
            <a:spLocks/>
          </p:cNvSpPr>
          <p:nvPr/>
        </p:nvSpPr>
        <p:spPr>
          <a:xfrm>
            <a:off x="3047293" y="962666"/>
            <a:ext cx="7644692" cy="5637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Rocky planet</a:t>
            </a:r>
            <a:endParaRPr lang="en-US" dirty="0">
              <a:solidFill>
                <a:srgbClr val="00B05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Continents and oceans</a:t>
            </a: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12</a:t>
            </a:r>
            <a:r>
              <a:rPr lang="en-US" baseline="30000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th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 planet in the system</a:t>
            </a:r>
            <a:endParaRPr lang="en-US" b="1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Three moons (one artificial)</a:t>
            </a: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PLAUSIBLE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CE744A-9043-1747-9CF9-292B0DBCB1AB}"/>
              </a:ext>
            </a:extLst>
          </p:cNvPr>
          <p:cNvSpPr/>
          <p:nvPr/>
        </p:nvSpPr>
        <p:spPr>
          <a:xfrm>
            <a:off x="5422231" y="892171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✓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B06D29-C8D2-CB4C-BE11-593800985C08}"/>
              </a:ext>
            </a:extLst>
          </p:cNvPr>
          <p:cNvSpPr/>
          <p:nvPr/>
        </p:nvSpPr>
        <p:spPr>
          <a:xfrm>
            <a:off x="7202828" y="1956124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✓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CD2CBF-09EF-F44B-AA3D-5B278DA62108}"/>
              </a:ext>
            </a:extLst>
          </p:cNvPr>
          <p:cNvSpPr/>
          <p:nvPr/>
        </p:nvSpPr>
        <p:spPr>
          <a:xfrm>
            <a:off x="7443537" y="2972266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✓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B02251-1393-2A44-871E-73B7340080E8}"/>
              </a:ext>
            </a:extLst>
          </p:cNvPr>
          <p:cNvSpPr/>
          <p:nvPr/>
        </p:nvSpPr>
        <p:spPr>
          <a:xfrm>
            <a:off x="7992978" y="3988408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✓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4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/>
      <p:bldP spid="10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05F9EC7-B122-364B-9B20-054EB472B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168" y="4922378"/>
            <a:ext cx="6729663" cy="38712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A1EF69-9E27-FA45-B008-0EB7A4EC7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99" y="320843"/>
            <a:ext cx="10839502" cy="627893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CCBE667-7BD6-9A4E-9580-2E4148E933FC}"/>
              </a:ext>
            </a:extLst>
          </p:cNvPr>
          <p:cNvSpPr txBox="1">
            <a:spLocks/>
          </p:cNvSpPr>
          <p:nvPr/>
        </p:nvSpPr>
        <p:spPr>
          <a:xfrm>
            <a:off x="-7174909" y="-3419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Krop</a:t>
            </a:r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 Tor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E2CB51-B39B-8549-A1F6-9177ECF49376}"/>
              </a:ext>
            </a:extLst>
          </p:cNvPr>
          <p:cNvSpPr txBox="1">
            <a:spLocks/>
          </p:cNvSpPr>
          <p:nvPr/>
        </p:nvSpPr>
        <p:spPr>
          <a:xfrm>
            <a:off x="300466" y="2025580"/>
            <a:ext cx="11391535" cy="5637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Rocky planet</a:t>
            </a:r>
            <a:endParaRPr lang="en-US" dirty="0">
              <a:solidFill>
                <a:srgbClr val="00B05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Orbiting a black hole</a:t>
            </a: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… so close that a gravity beam is needed to stop it falling in? </a:t>
            </a:r>
            <a:endParaRPr lang="en-US" b="1" dirty="0">
              <a:solidFill>
                <a:srgbClr val="FF00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IMPLAUSIBLE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0E9CDD-69E8-0947-A551-388E4AE42DC1}"/>
              </a:ext>
            </a:extLst>
          </p:cNvPr>
          <p:cNvSpPr/>
          <p:nvPr/>
        </p:nvSpPr>
        <p:spPr>
          <a:xfrm>
            <a:off x="2711115" y="2005033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✓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C55F08-72DA-C743-B8CF-4EF5E6AFEDDE}"/>
              </a:ext>
            </a:extLst>
          </p:cNvPr>
          <p:cNvSpPr/>
          <p:nvPr/>
        </p:nvSpPr>
        <p:spPr>
          <a:xfrm>
            <a:off x="4044615" y="3051346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✓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875E40-A2BE-CB44-A296-31640E90CE9C}"/>
              </a:ext>
            </a:extLst>
          </p:cNvPr>
          <p:cNvSpPr/>
          <p:nvPr/>
        </p:nvSpPr>
        <p:spPr>
          <a:xfrm>
            <a:off x="10667999" y="4067767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✕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2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5F6F7F-24B7-D34E-9B0F-4CCB7C55E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168" y="4922378"/>
            <a:ext cx="6729663" cy="387124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CCBE667-7BD6-9A4E-9580-2E4148E933FC}"/>
              </a:ext>
            </a:extLst>
          </p:cNvPr>
          <p:cNvSpPr txBox="1">
            <a:spLocks/>
          </p:cNvSpPr>
          <p:nvPr/>
        </p:nvSpPr>
        <p:spPr>
          <a:xfrm>
            <a:off x="1327407" y="-273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Ogros</a:t>
            </a:r>
            <a:endParaRPr lang="en-US" sz="5400" dirty="0">
              <a:solidFill>
                <a:schemeClr val="accent5">
                  <a:lumMod val="60000"/>
                  <a:lumOff val="40000"/>
                </a:schemeClr>
              </a:solidFill>
              <a:latin typeface="Arial Rounded MT Bold" panose="020F0704030504030204" pitchFamily="34" charset="77"/>
              <a:ea typeface="Varela Round" charset="0"/>
              <a:cs typeface="Varela Round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19DF58C-1857-974D-814B-6816FB5E2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73600" y="-226716"/>
            <a:ext cx="2525966" cy="2378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9DDDE-F3E9-BB45-B25B-82C4F4C27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3168" y="3493653"/>
            <a:ext cx="5354053" cy="349268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E2CB51-B39B-8549-A1F6-9177ECF49376}"/>
              </a:ext>
            </a:extLst>
          </p:cNvPr>
          <p:cNvSpPr txBox="1">
            <a:spLocks/>
          </p:cNvSpPr>
          <p:nvPr/>
        </p:nvSpPr>
        <p:spPr>
          <a:xfrm>
            <a:off x="3047293" y="962666"/>
            <a:ext cx="7644692" cy="5637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Swampy planet </a:t>
            </a:r>
            <a:endParaRPr lang="en-US" dirty="0">
              <a:solidFill>
                <a:srgbClr val="00B05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Amino acids and proteins </a:t>
            </a:r>
            <a:endParaRPr lang="en-US" dirty="0">
              <a:solidFill>
                <a:srgbClr val="00B05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Silicon-based lifeforms </a:t>
            </a:r>
            <a:endParaRPr lang="en-US" b="1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Orbiting tau </a:t>
            </a:r>
            <a:r>
              <a:rPr lang="en-US" dirty="0" err="1">
                <a:solidFill>
                  <a:srgbClr val="FFFFFF"/>
                </a:solidFill>
                <a:latin typeface="Arial Rounded MT Bold" panose="020F0704030504030204" pitchFamily="34" charset="77"/>
              </a:rPr>
              <a:t>Ceti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 </a:t>
            </a: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PLAUSIBLE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89D54C-D0FF-6546-8E43-70285229A7D1}"/>
              </a:ext>
            </a:extLst>
          </p:cNvPr>
          <p:cNvSpPr/>
          <p:nvPr/>
        </p:nvSpPr>
        <p:spPr>
          <a:xfrm>
            <a:off x="5825512" y="930582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✓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B36460-0D40-5446-BBE0-7E09660FDDE1}"/>
              </a:ext>
            </a:extLst>
          </p:cNvPr>
          <p:cNvSpPr/>
          <p:nvPr/>
        </p:nvSpPr>
        <p:spPr>
          <a:xfrm>
            <a:off x="7555831" y="1948094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✓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10D9D9-40EF-DB45-912E-2E921B887677}"/>
              </a:ext>
            </a:extLst>
          </p:cNvPr>
          <p:cNvSpPr/>
          <p:nvPr/>
        </p:nvSpPr>
        <p:spPr>
          <a:xfrm>
            <a:off x="7110886" y="2970433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?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D82D14-DBB4-9445-BB12-BBAFDA118A5F}"/>
              </a:ext>
            </a:extLst>
          </p:cNvPr>
          <p:cNvSpPr/>
          <p:nvPr/>
        </p:nvSpPr>
        <p:spPr>
          <a:xfrm>
            <a:off x="6049878" y="3968626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✓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7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/>
      <p:bldP spid="10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5F6F7F-24B7-D34E-9B0F-4CCB7C55E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168" y="4922378"/>
            <a:ext cx="6729663" cy="38712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9DF58C-1857-974D-814B-6816FB5E2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73600" y="-226716"/>
            <a:ext cx="2525966" cy="23787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B80474-4E23-FF42-BDC2-D45966B06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383" y="272715"/>
            <a:ext cx="4758490" cy="634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9B88C-ADC5-DD4E-97F8-0422FC998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2666" y="272714"/>
            <a:ext cx="4734092" cy="63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DDC1F9-CCC8-E545-9A5A-624B562F6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168" y="4922378"/>
            <a:ext cx="6729663" cy="387124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CCBE667-7BD6-9A4E-9580-2E4148E933FC}"/>
              </a:ext>
            </a:extLst>
          </p:cNvPr>
          <p:cNvSpPr txBox="1">
            <a:spLocks/>
          </p:cNvSpPr>
          <p:nvPr/>
        </p:nvSpPr>
        <p:spPr>
          <a:xfrm>
            <a:off x="1327407" y="-273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Oodsphere</a:t>
            </a:r>
            <a:endParaRPr lang="en-US" sz="5400" dirty="0">
              <a:solidFill>
                <a:schemeClr val="accent5">
                  <a:lumMod val="60000"/>
                  <a:lumOff val="40000"/>
                </a:schemeClr>
              </a:solidFill>
              <a:latin typeface="Arial Rounded MT Bold" panose="020F0704030504030204" pitchFamily="34" charset="77"/>
              <a:ea typeface="Varela Round" charset="0"/>
              <a:cs typeface="Varela Round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19DF58C-1857-974D-814B-6816FB5E2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73600" y="-226716"/>
            <a:ext cx="2525966" cy="23787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FCD13D-7571-0140-B7AF-6D4553EC4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010" y="2776724"/>
            <a:ext cx="7234989" cy="4081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FC6637-A347-5942-99E8-AB0B8FEC5A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7010" y="2484838"/>
            <a:ext cx="7288604" cy="43731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1E3EBF-4A21-0D43-82BB-3AA1274FEBDB}"/>
              </a:ext>
            </a:extLst>
          </p:cNvPr>
          <p:cNvSpPr/>
          <p:nvPr/>
        </p:nvSpPr>
        <p:spPr>
          <a:xfrm>
            <a:off x="8638218" y="2884816"/>
            <a:ext cx="2053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effectLst/>
                <a:latin typeface="Arial Rounded MT Bold" panose="020F0704030504030204" pitchFamily="34" charset="77"/>
              </a:rPr>
              <a:t>1SWASP J1407b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E2CB51-B39B-8549-A1F6-9177ECF49376}"/>
              </a:ext>
            </a:extLst>
          </p:cNvPr>
          <p:cNvSpPr txBox="1">
            <a:spLocks/>
          </p:cNvSpPr>
          <p:nvPr/>
        </p:nvSpPr>
        <p:spPr>
          <a:xfrm>
            <a:off x="3047293" y="962666"/>
            <a:ext cx="7644692" cy="5637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Icy, rocky moon </a:t>
            </a:r>
            <a:endParaRPr lang="en-US" dirty="0">
              <a:solidFill>
                <a:srgbClr val="00B05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Ringed Planet </a:t>
            </a:r>
            <a:endParaRPr lang="en-US" dirty="0">
              <a:solidFill>
                <a:srgbClr val="00B05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PLAUSIBLE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9D76B4-364F-E940-AF37-2B3387C2EC1A}"/>
              </a:ext>
            </a:extLst>
          </p:cNvPr>
          <p:cNvSpPr/>
          <p:nvPr/>
        </p:nvSpPr>
        <p:spPr>
          <a:xfrm>
            <a:off x="5907504" y="919956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✓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7F5D09-7879-8F44-9C90-DE0D7BD44BEE}"/>
              </a:ext>
            </a:extLst>
          </p:cNvPr>
          <p:cNvSpPr/>
          <p:nvPr/>
        </p:nvSpPr>
        <p:spPr>
          <a:xfrm>
            <a:off x="5648433" y="1961618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✓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10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uiExpand="1" build="p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5F6F7F-24B7-D34E-9B0F-4CCB7C55E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168" y="4922378"/>
            <a:ext cx="6729663" cy="387124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CCBE667-7BD6-9A4E-9580-2E4148E933FC}"/>
              </a:ext>
            </a:extLst>
          </p:cNvPr>
          <p:cNvSpPr txBox="1">
            <a:spLocks/>
          </p:cNvSpPr>
          <p:nvPr/>
        </p:nvSpPr>
        <p:spPr>
          <a:xfrm>
            <a:off x="1327407" y="-273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Wirrn</a:t>
            </a:r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 </a:t>
            </a:r>
            <a:r>
              <a:rPr lang="en-US" sz="54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Homeworld</a:t>
            </a:r>
            <a:endParaRPr lang="en-US" sz="5400" dirty="0">
              <a:solidFill>
                <a:schemeClr val="accent5">
                  <a:lumMod val="60000"/>
                  <a:lumOff val="40000"/>
                </a:schemeClr>
              </a:solidFill>
              <a:latin typeface="Arial Rounded MT Bold" panose="020F0704030504030204" pitchFamily="34" charset="77"/>
              <a:ea typeface="Varela Round" charset="0"/>
              <a:cs typeface="Varela Round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19DF58C-1857-974D-814B-6816FB5E2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73600" y="-226716"/>
            <a:ext cx="2525966" cy="237876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E2CB51-B39B-8549-A1F6-9177ECF49376}"/>
              </a:ext>
            </a:extLst>
          </p:cNvPr>
          <p:cNvSpPr txBox="1">
            <a:spLocks/>
          </p:cNvSpPr>
          <p:nvPr/>
        </p:nvSpPr>
        <p:spPr>
          <a:xfrm>
            <a:off x="3047293" y="1796716"/>
            <a:ext cx="7644692" cy="4803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Produces giant insects </a:t>
            </a: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In Andromeda Galaxy </a:t>
            </a: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PLAUSIBLE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C79698-FAC7-5D4E-8531-CCDBB3491A90}"/>
              </a:ext>
            </a:extLst>
          </p:cNvPr>
          <p:cNvSpPr/>
          <p:nvPr/>
        </p:nvSpPr>
        <p:spPr>
          <a:xfrm>
            <a:off x="7076183" y="1780674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✓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B13C9C-E1C6-D64F-B8C2-20CBF7381344}"/>
              </a:ext>
            </a:extLst>
          </p:cNvPr>
          <p:cNvSpPr/>
          <p:nvPr/>
        </p:nvSpPr>
        <p:spPr>
          <a:xfrm>
            <a:off x="6849198" y="2786548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✓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4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5F6F7F-24B7-D34E-9B0F-4CCB7C55E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168" y="4922378"/>
            <a:ext cx="6729663" cy="38712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9DF58C-1857-974D-814B-6816FB5E2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73600" y="-226716"/>
            <a:ext cx="2525966" cy="237876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E2CB51-B39B-8549-A1F6-9177ECF49376}"/>
              </a:ext>
            </a:extLst>
          </p:cNvPr>
          <p:cNvSpPr txBox="1">
            <a:spLocks/>
          </p:cNvSpPr>
          <p:nvPr/>
        </p:nvSpPr>
        <p:spPr>
          <a:xfrm>
            <a:off x="3047293" y="962666"/>
            <a:ext cx="7644692" cy="5637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Crystal planet </a:t>
            </a:r>
            <a:endParaRPr lang="en-US" dirty="0">
              <a:solidFill>
                <a:srgbClr val="00B05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“X-tonic” radiation </a:t>
            </a: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00B050"/>
                </a:solidFill>
                <a:latin typeface="Arial Rounded MT Bold" panose="020F0704030504030204" pitchFamily="34" charset="77"/>
              </a:rPr>
              <a:t>PLAUSIBLE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DFD74E-93BA-8F4A-ADF3-A95B6ECA5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05" y="0"/>
            <a:ext cx="986933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E33AFE-7947-D943-8134-23014C08A447}"/>
              </a:ext>
            </a:extLst>
          </p:cNvPr>
          <p:cNvSpPr/>
          <p:nvPr/>
        </p:nvSpPr>
        <p:spPr>
          <a:xfrm>
            <a:off x="5596301" y="924255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✓</a:t>
            </a:r>
            <a:endParaRPr lang="en-US" sz="2800" dirty="0">
              <a:solidFill>
                <a:srgbClr val="00B05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1CEAFE-23DE-7648-856F-AB4B2F0E92B5}"/>
              </a:ext>
            </a:extLst>
          </p:cNvPr>
          <p:cNvSpPr/>
          <p:nvPr/>
        </p:nvSpPr>
        <p:spPr>
          <a:xfrm>
            <a:off x="6310096" y="1947998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✓</a:t>
            </a:r>
            <a:endParaRPr lang="en-US" sz="2800" dirty="0">
              <a:solidFill>
                <a:srgbClr val="00B05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CCBE667-7BD6-9A4E-9580-2E4148E933FC}"/>
              </a:ext>
            </a:extLst>
          </p:cNvPr>
          <p:cNvSpPr txBox="1">
            <a:spLocks/>
          </p:cNvSpPr>
          <p:nvPr/>
        </p:nvSpPr>
        <p:spPr>
          <a:xfrm>
            <a:off x="1327407" y="-273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Midnight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BD426-77AD-AD41-8437-AEF04AF4D9C9}"/>
              </a:ext>
            </a:extLst>
          </p:cNvPr>
          <p:cNvSpPr/>
          <p:nvPr/>
        </p:nvSpPr>
        <p:spPr>
          <a:xfrm>
            <a:off x="5806407" y="5724269"/>
            <a:ext cx="1463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effectLst/>
                <a:latin typeface="Arial Rounded MT Bold" panose="020F0704030504030204" pitchFamily="34" charset="77"/>
              </a:rPr>
              <a:t>55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 Rounded MT Bold" panose="020F0704030504030204" pitchFamily="34" charset="77"/>
              </a:rPr>
              <a:t>Cancri</a:t>
            </a:r>
            <a:r>
              <a:rPr lang="en-US" b="1" i="0" dirty="0">
                <a:solidFill>
                  <a:schemeClr val="bg1"/>
                </a:solidFill>
                <a:effectLst/>
                <a:latin typeface="Arial Rounded MT Bold" panose="020F0704030504030204" pitchFamily="34" charset="77"/>
              </a:rPr>
              <a:t> 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399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5"/>
      <p:bldP spid="5" grpId="0"/>
      <p:bldP spid="6" grpId="0"/>
      <p:bldP spid="12" grpId="0"/>
      <p:bldP spid="1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5F6F7F-24B7-D34E-9B0F-4CCB7C55E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168" y="4922378"/>
            <a:ext cx="6729663" cy="387124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CCBE667-7BD6-9A4E-9580-2E4148E933FC}"/>
              </a:ext>
            </a:extLst>
          </p:cNvPr>
          <p:cNvSpPr txBox="1">
            <a:spLocks/>
          </p:cNvSpPr>
          <p:nvPr/>
        </p:nvSpPr>
        <p:spPr>
          <a:xfrm>
            <a:off x="1327407" y="-273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Ask me about…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19DF58C-1857-974D-814B-6816FB5E2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73600" y="-226716"/>
            <a:ext cx="2525966" cy="237876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8E61A7-8958-0944-B138-91D8115D988D}"/>
              </a:ext>
            </a:extLst>
          </p:cNvPr>
          <p:cNvSpPr txBox="1">
            <a:spLocks/>
          </p:cNvSpPr>
          <p:nvPr/>
        </p:nvSpPr>
        <p:spPr>
          <a:xfrm>
            <a:off x="3076203" y="1614610"/>
            <a:ext cx="7729319" cy="765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D5D0F2"/>
                </a:solidFill>
                <a:latin typeface="Arial Rounded MT Bold" panose="020F0704030504030204" pitchFamily="34" charset="77"/>
              </a:rPr>
              <a:t>Your </a:t>
            </a:r>
            <a:r>
              <a:rPr lang="en-US" dirty="0" err="1">
                <a:solidFill>
                  <a:srgbClr val="D5D0F2"/>
                </a:solidFill>
                <a:latin typeface="Arial Rounded MT Bold" panose="020F0704030504030204" pitchFamily="34" charset="77"/>
              </a:rPr>
              <a:t>favourite</a:t>
            </a:r>
            <a:r>
              <a:rPr lang="en-US" dirty="0">
                <a:solidFill>
                  <a:srgbClr val="D5D0F2"/>
                </a:solidFill>
                <a:latin typeface="Arial Rounded MT Bold" panose="020F0704030504030204" pitchFamily="34" charset="77"/>
              </a:rPr>
              <a:t> Doctor Who planet!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914565-D837-8840-B822-2E642E9759F3}"/>
              </a:ext>
            </a:extLst>
          </p:cNvPr>
          <p:cNvSpPr txBox="1">
            <a:spLocks/>
          </p:cNvSpPr>
          <p:nvPr/>
        </p:nvSpPr>
        <p:spPr>
          <a:xfrm>
            <a:off x="1846027" y="2604565"/>
            <a:ext cx="7729319" cy="765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</a:rPr>
              <a:t>NASA’s planet-hunting missions!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668643-95CB-E444-A20A-F71C5202D751}"/>
              </a:ext>
            </a:extLst>
          </p:cNvPr>
          <p:cNvSpPr txBox="1">
            <a:spLocks/>
          </p:cNvSpPr>
          <p:nvPr/>
        </p:nvSpPr>
        <p:spPr>
          <a:xfrm>
            <a:off x="3076203" y="3594520"/>
            <a:ext cx="8327418" cy="1095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D5D0F2"/>
                </a:solidFill>
                <a:latin typeface="Arial Rounded MT Bold" panose="020F0704030504030204" pitchFamily="34" charset="77"/>
              </a:rPr>
              <a:t>The weirdest planets we’ve discovered!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18EECBA-9FCA-4D42-9803-0D8F45A9BB58}"/>
              </a:ext>
            </a:extLst>
          </p:cNvPr>
          <p:cNvSpPr txBox="1">
            <a:spLocks/>
          </p:cNvSpPr>
          <p:nvPr/>
        </p:nvSpPr>
        <p:spPr>
          <a:xfrm>
            <a:off x="827353" y="4661167"/>
            <a:ext cx="7729319" cy="765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</a:rPr>
              <a:t>How do we find these planets anyway?!</a:t>
            </a:r>
          </a:p>
        </p:txBody>
      </p:sp>
    </p:spTree>
    <p:extLst>
      <p:ext uri="{BB962C8B-B14F-4D97-AF65-F5344CB8AC3E}">
        <p14:creationId xmlns:p14="http://schemas.microsoft.com/office/powerpoint/2010/main" val="150476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A4E15D-5970-6346-93DD-85203BB38D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0D32852F-ACD0-A04E-886F-76B5158DA0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PIA12114.jpg">
            <a:extLst>
              <a:ext uri="{FF2B5EF4-FFF2-40B4-BE49-F238E27FC236}">
                <a16:creationId xmlns:a16="http://schemas.microsoft.com/office/drawing/2014/main" id="{5A47EA7E-0392-4947-8ECB-9D1CAF8A4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61A5067-90B7-5945-80AA-076F1FA2DDA7}"/>
              </a:ext>
            </a:extLst>
          </p:cNvPr>
          <p:cNvGrpSpPr/>
          <p:nvPr/>
        </p:nvGrpSpPr>
        <p:grpSpPr>
          <a:xfrm>
            <a:off x="2020247" y="248072"/>
            <a:ext cx="3524956" cy="707886"/>
            <a:chOff x="5195711" y="2376943"/>
            <a:chExt cx="3524956" cy="7078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E583A5-4299-AA44-976E-ED0680E9AAA0}"/>
                </a:ext>
              </a:extLst>
            </p:cNvPr>
            <p:cNvSpPr txBox="1"/>
            <p:nvPr/>
          </p:nvSpPr>
          <p:spPr>
            <a:xfrm>
              <a:off x="5813778" y="2376943"/>
              <a:ext cx="29068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FF"/>
                  </a:solidFill>
                  <a:latin typeface="Arial Rounded MT Bold" panose="020F0704030504030204" pitchFamily="34" charset="77"/>
                  <a:ea typeface="Varela Round" charset="0"/>
                  <a:cs typeface="Varela Round" charset="0"/>
                </a:rPr>
                <a:t>STAR – 1 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CE8A30D-469C-A848-8471-A347C2628D71}"/>
                </a:ext>
              </a:extLst>
            </p:cNvPr>
            <p:cNvCxnSpPr/>
            <p:nvPr/>
          </p:nvCxnSpPr>
          <p:spPr>
            <a:xfrm flipH="1">
              <a:off x="5195711" y="2869442"/>
              <a:ext cx="618067" cy="21538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9649F3A-B2D2-D74B-8EC6-B7738CFE2DF9}"/>
              </a:ext>
            </a:extLst>
          </p:cNvPr>
          <p:cNvGrpSpPr/>
          <p:nvPr/>
        </p:nvGrpSpPr>
        <p:grpSpPr>
          <a:xfrm>
            <a:off x="6817417" y="3389755"/>
            <a:ext cx="4258622" cy="954051"/>
            <a:chOff x="5319889" y="2130778"/>
            <a:chExt cx="3400778" cy="95405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56A538-4D18-5846-AEBD-B742DF28FC9B}"/>
                </a:ext>
              </a:extLst>
            </p:cNvPr>
            <p:cNvSpPr txBox="1"/>
            <p:nvPr/>
          </p:nvSpPr>
          <p:spPr>
            <a:xfrm>
              <a:off x="5813778" y="2376943"/>
              <a:ext cx="29068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FF"/>
                  </a:solidFill>
                  <a:latin typeface="Arial Rounded MT Bold" panose="020F0704030504030204" pitchFamily="34" charset="77"/>
                  <a:ea typeface="Varela Round" charset="0"/>
                  <a:cs typeface="Varela Round" charset="0"/>
                </a:rPr>
                <a:t>PLANETS – 8 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1605981-69A2-B644-8C44-8970C2B3E65C}"/>
                </a:ext>
              </a:extLst>
            </p:cNvPr>
            <p:cNvCxnSpPr/>
            <p:nvPr/>
          </p:nvCxnSpPr>
          <p:spPr>
            <a:xfrm flipH="1" flipV="1">
              <a:off x="5319889" y="2130778"/>
              <a:ext cx="493889" cy="36688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DF6FB9A-E117-B943-A18E-A4E1D52C316B}"/>
              </a:ext>
            </a:extLst>
          </p:cNvPr>
          <p:cNvSpPr txBox="1"/>
          <p:nvPr/>
        </p:nvSpPr>
        <p:spPr>
          <a:xfrm>
            <a:off x="2667811" y="4711213"/>
            <a:ext cx="8874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Dwarf</a:t>
            </a: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 planets – Pluto, </a:t>
            </a:r>
            <a:r>
              <a:rPr lang="en-US" sz="2400" dirty="0" err="1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Sedna</a:t>
            </a: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Makemake</a:t>
            </a: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, Eris, Ceres,+++</a:t>
            </a:r>
          </a:p>
          <a:p>
            <a:r>
              <a:rPr lang="en-US" sz="2400" i="1" u="sng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Minor</a:t>
            </a: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 planets – Dwarf planets, asteroids, </a:t>
            </a:r>
            <a:r>
              <a:rPr lang="en-US" sz="2400" dirty="0" err="1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trojans</a:t>
            </a: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, centaurs, Kuiper belt objects, trans-Neptunian objects… 710,000!!</a:t>
            </a:r>
          </a:p>
          <a:p>
            <a:r>
              <a:rPr lang="en-US" sz="2400" i="1" u="sng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Exo</a:t>
            </a: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planets?</a:t>
            </a:r>
          </a:p>
        </p:txBody>
      </p:sp>
    </p:spTree>
    <p:extLst>
      <p:ext uri="{BB962C8B-B14F-4D97-AF65-F5344CB8AC3E}">
        <p14:creationId xmlns:p14="http://schemas.microsoft.com/office/powerpoint/2010/main" val="15839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rgbClr val="000000"/>
            </a:gs>
            <a:gs pos="14000">
              <a:srgbClr val="01194B"/>
            </a:gs>
            <a:gs pos="8000">
              <a:schemeClr val="accent1">
                <a:lumMod val="67000"/>
              </a:schemeClr>
            </a:gs>
            <a:gs pos="47000">
              <a:schemeClr val="tx1"/>
            </a:gs>
          </a:gsLst>
          <a:lin ang="15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5F6F7F-24B7-D34E-9B0F-4CCB7C55E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168" y="4922378"/>
            <a:ext cx="6729663" cy="387124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CCBE667-7BD6-9A4E-9580-2E4148E933FC}"/>
              </a:ext>
            </a:extLst>
          </p:cNvPr>
          <p:cNvSpPr txBox="1">
            <a:spLocks/>
          </p:cNvSpPr>
          <p:nvPr/>
        </p:nvSpPr>
        <p:spPr>
          <a:xfrm>
            <a:off x="1327407" y="-273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From </a:t>
            </a:r>
            <a:r>
              <a:rPr lang="en-US" sz="5400" dirty="0" err="1">
                <a:solidFill>
                  <a:srgbClr val="D5D0F2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scifi</a:t>
            </a:r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 </a:t>
            </a:r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  <a:sym typeface="Wingdings" pitchFamily="2" charset="2"/>
              </a:rPr>
              <a:t> </a:t>
            </a:r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</a:rPr>
              <a:t>science</a:t>
            </a:r>
            <a:endParaRPr lang="en-US" sz="5400" dirty="0">
              <a:solidFill>
                <a:schemeClr val="accent5">
                  <a:lumMod val="60000"/>
                  <a:lumOff val="40000"/>
                </a:schemeClr>
              </a:solidFill>
              <a:latin typeface="Arial Rounded MT Bold" panose="020F0704030504030204" pitchFamily="34" charset="77"/>
              <a:ea typeface="Varela Round" charset="0"/>
              <a:cs typeface="Varela Round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9D51976-F91B-A547-AE6A-392AD448F6C4}"/>
              </a:ext>
            </a:extLst>
          </p:cNvPr>
          <p:cNvSpPr txBox="1">
            <a:spLocks/>
          </p:cNvSpPr>
          <p:nvPr/>
        </p:nvSpPr>
        <p:spPr>
          <a:xfrm>
            <a:off x="2405268" y="2796888"/>
            <a:ext cx="8918724" cy="1383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1592: “</a:t>
            </a:r>
            <a:r>
              <a:rPr lang="en-US" sz="2000" i="1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There are countless suns and </a:t>
            </a:r>
            <a:r>
              <a:rPr lang="en-US" sz="2000" i="1" dirty="0">
                <a:solidFill>
                  <a:srgbClr val="FEA897"/>
                </a:solidFill>
                <a:latin typeface="Arial Rounded MT Bold" panose="020F0704030504030204" pitchFamily="34" charset="77"/>
              </a:rPr>
              <a:t>countless earths </a:t>
            </a:r>
            <a:r>
              <a:rPr lang="en-US" sz="2000" i="1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all rotating round their suns in </a:t>
            </a:r>
            <a:r>
              <a:rPr lang="en-US" sz="2000" i="1" dirty="0">
                <a:solidFill>
                  <a:srgbClr val="A4A9FF"/>
                </a:solidFill>
                <a:latin typeface="Arial Rounded MT Bold" panose="020F0704030504030204" pitchFamily="34" charset="77"/>
              </a:rPr>
              <a:t>exactly</a:t>
            </a:r>
            <a:r>
              <a:rPr lang="en-US" sz="2000" i="1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 the same way as the seven planets of our system.” </a:t>
            </a:r>
            <a:r>
              <a:rPr lang="en-US" sz="2000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– Giordano Bruno</a:t>
            </a:r>
            <a:r>
              <a:rPr lang="en-US" sz="2000" i="1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 </a:t>
            </a:r>
            <a:endParaRPr lang="en-US" sz="2000" dirty="0">
              <a:latin typeface="Arial Rounded MT Bold" panose="020F0704030504030204" pitchFamily="34" charset="77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5C09575-0906-9841-B272-CE40C6351B5C}"/>
              </a:ext>
            </a:extLst>
          </p:cNvPr>
          <p:cNvSpPr txBox="1">
            <a:spLocks/>
          </p:cNvSpPr>
          <p:nvPr/>
        </p:nvSpPr>
        <p:spPr>
          <a:xfrm>
            <a:off x="2405268" y="2804454"/>
            <a:ext cx="8918724" cy="1383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77"/>
              </a:rPr>
              <a:t>1592: “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77"/>
              </a:rPr>
              <a:t>There are countless suns and countless earths all rotating round their suns in exactly the same way as the seven planets of our system.”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77"/>
              </a:rPr>
              <a:t>– Giordano Bruno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A97337E-F844-174E-9C64-E17723939D75}"/>
              </a:ext>
            </a:extLst>
          </p:cNvPr>
          <p:cNvSpPr txBox="1">
            <a:spLocks/>
          </p:cNvSpPr>
          <p:nvPr/>
        </p:nvSpPr>
        <p:spPr>
          <a:xfrm>
            <a:off x="1885424" y="4195287"/>
            <a:ext cx="8579757" cy="1383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1952: Otto Struve suggests a technique to observe how </a:t>
            </a:r>
            <a:r>
              <a:rPr lang="en-US" sz="2000" dirty="0">
                <a:solidFill>
                  <a:srgbClr val="FEA897"/>
                </a:solidFill>
                <a:latin typeface="Arial Rounded MT Bold" panose="020F0704030504030204" pitchFamily="34" charset="77"/>
              </a:rPr>
              <a:t>fast </a:t>
            </a:r>
            <a:r>
              <a:rPr lang="en-US" sz="2000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stars are moving to find the ones being </a:t>
            </a:r>
            <a:r>
              <a:rPr lang="en-US" sz="2000" dirty="0">
                <a:solidFill>
                  <a:srgbClr val="A4A9FF"/>
                </a:solidFill>
                <a:latin typeface="Arial Rounded MT Bold" panose="020F0704030504030204" pitchFamily="34" charset="77"/>
              </a:rPr>
              <a:t>nudged</a:t>
            </a:r>
            <a:r>
              <a:rPr lang="en-US" sz="2000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 by planets orbiting them</a:t>
            </a:r>
            <a:endParaRPr lang="en-US" sz="2000" dirty="0">
              <a:latin typeface="Arial Rounded MT Bold" panose="020F0704030504030204" pitchFamily="34" charset="77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7B814E0-2D01-5343-AC70-C15B27441702}"/>
              </a:ext>
            </a:extLst>
          </p:cNvPr>
          <p:cNvSpPr txBox="1">
            <a:spLocks/>
          </p:cNvSpPr>
          <p:nvPr/>
        </p:nvSpPr>
        <p:spPr>
          <a:xfrm>
            <a:off x="3360449" y="1332778"/>
            <a:ext cx="8579757" cy="1383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2000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600BC: Greek philosophers discuss the infinity or singularity of Earth as a purely </a:t>
            </a:r>
            <a:r>
              <a:rPr lang="en-US" sz="2000" dirty="0">
                <a:solidFill>
                  <a:srgbClr val="FEA897"/>
                </a:solidFill>
                <a:latin typeface="Arial Rounded MT Bold" panose="020F0704030504030204" pitchFamily="34" charset="77"/>
              </a:rPr>
              <a:t>abstract</a:t>
            </a:r>
            <a:r>
              <a:rPr lang="en-US" sz="2000" dirty="0">
                <a:solidFill>
                  <a:srgbClr val="FF3900"/>
                </a:solidFill>
                <a:latin typeface="Arial Rounded MT Bold" panose="020F0704030504030204" pitchFamily="34" charset="77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idea – Plato and Aristotle argue for the </a:t>
            </a:r>
            <a:r>
              <a:rPr lang="en-US" sz="2000" dirty="0">
                <a:solidFill>
                  <a:srgbClr val="A4A9FF"/>
                </a:solidFill>
                <a:latin typeface="Arial Rounded MT Bold" panose="020F0704030504030204" pitchFamily="34" charset="77"/>
              </a:rPr>
              <a:t>uniqueness </a:t>
            </a:r>
            <a:r>
              <a:rPr lang="en-US" sz="2000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of Earth</a:t>
            </a:r>
          </a:p>
          <a:p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10E89F8-D0AB-D94C-A617-88574F3083A2}"/>
              </a:ext>
            </a:extLst>
          </p:cNvPr>
          <p:cNvSpPr txBox="1">
            <a:spLocks/>
          </p:cNvSpPr>
          <p:nvPr/>
        </p:nvSpPr>
        <p:spPr>
          <a:xfrm>
            <a:off x="3360448" y="1332778"/>
            <a:ext cx="8579757" cy="1383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77"/>
              </a:rPr>
              <a:t>600BC: Greek philosophers discuss the infinity or singularity of Earth as a purely abstract idea – Plato and Aristotle argue for the uniqueness of Earth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56D22BC-E17D-674F-A2EC-A1D4CFDB29FD}"/>
              </a:ext>
            </a:extLst>
          </p:cNvPr>
          <p:cNvSpPr txBox="1">
            <a:spLocks/>
          </p:cNvSpPr>
          <p:nvPr/>
        </p:nvSpPr>
        <p:spPr>
          <a:xfrm>
            <a:off x="744767" y="5694137"/>
            <a:ext cx="7644692" cy="1383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1995: The </a:t>
            </a:r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</a:rPr>
              <a:t>first</a:t>
            </a:r>
            <a:r>
              <a:rPr lang="en-US" sz="2000" dirty="0">
                <a:solidFill>
                  <a:srgbClr val="FEA897"/>
                </a:solidFill>
                <a:latin typeface="Arial Rounded MT Bold" panose="020F0704030504030204" pitchFamily="34" charset="77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planet orbiting a </a:t>
            </a:r>
            <a:r>
              <a:rPr lang="en-US" sz="2000" dirty="0" err="1">
                <a:solidFill>
                  <a:srgbClr val="FFFFFF"/>
                </a:solidFill>
                <a:latin typeface="Arial Rounded MT Bold" panose="020F0704030504030204" pitchFamily="34" charset="77"/>
              </a:rPr>
              <a:t>sunlike</a:t>
            </a:r>
            <a:r>
              <a:rPr lang="en-US" sz="2000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 star was </a:t>
            </a:r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</a:rPr>
              <a:t>found</a:t>
            </a:r>
            <a:r>
              <a:rPr lang="en-US" sz="2000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 using the method Struve proposed!</a:t>
            </a:r>
            <a:endParaRPr lang="en-US" sz="2000" dirty="0">
              <a:latin typeface="Arial Rounded MT Bold" panose="020F0704030504030204" pitchFamily="34" charset="77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6D851F1-252B-4444-899A-72A0E144B5E5}"/>
              </a:ext>
            </a:extLst>
          </p:cNvPr>
          <p:cNvSpPr txBox="1">
            <a:spLocks/>
          </p:cNvSpPr>
          <p:nvPr/>
        </p:nvSpPr>
        <p:spPr>
          <a:xfrm>
            <a:off x="1885424" y="4195287"/>
            <a:ext cx="8579757" cy="96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77"/>
              </a:rPr>
              <a:t>1952: Otto Struve suggests a technique to observe how fast stars are moving to find the ones being nudged by planets orbiting them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19DF58C-1857-974D-814B-6816FB5E2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73600" y="-226716"/>
            <a:ext cx="2525966" cy="237876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CF43754-5F74-2840-9371-C4661ABAA6F0}"/>
              </a:ext>
            </a:extLst>
          </p:cNvPr>
          <p:cNvSpPr txBox="1">
            <a:spLocks/>
          </p:cNvSpPr>
          <p:nvPr/>
        </p:nvSpPr>
        <p:spPr>
          <a:xfrm>
            <a:off x="1454437" y="2097689"/>
            <a:ext cx="7729319" cy="765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D5D0F2"/>
                </a:solidFill>
                <a:latin typeface="Arial Rounded MT Bold" panose="020F0704030504030204" pitchFamily="34" charset="77"/>
              </a:rPr>
              <a:t>~1300: Dante’s Paradis explores concentric spheres around the Earth, including Mercury, Venus, Mars, Jupiter and Saturn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93618D8-C63C-8645-A88C-29C338F390EC}"/>
              </a:ext>
            </a:extLst>
          </p:cNvPr>
          <p:cNvSpPr txBox="1">
            <a:spLocks/>
          </p:cNvSpPr>
          <p:nvPr/>
        </p:nvSpPr>
        <p:spPr>
          <a:xfrm>
            <a:off x="944480" y="3508633"/>
            <a:ext cx="7729319" cy="7656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D5D0F2"/>
                </a:solidFill>
                <a:latin typeface="Arial Rounded MT Bold" panose="020F0704030504030204" pitchFamily="34" charset="77"/>
              </a:rPr>
              <a:t>1700s: The Moon! (many works of literature)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D5D0F2"/>
                </a:solidFill>
                <a:latin typeface="Arial Rounded MT Bold" panose="020F0704030504030204" pitchFamily="34" charset="77"/>
              </a:rPr>
              <a:t>1800s: Mars! (many works of literature)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98974F0-817B-D949-88B5-7A48C1FBF087}"/>
              </a:ext>
            </a:extLst>
          </p:cNvPr>
          <p:cNvSpPr txBox="1">
            <a:spLocks/>
          </p:cNvSpPr>
          <p:nvPr/>
        </p:nvSpPr>
        <p:spPr>
          <a:xfrm>
            <a:off x="320501" y="4940282"/>
            <a:ext cx="7729319" cy="7656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D5D0F2"/>
                </a:solidFill>
                <a:latin typeface="Arial Rounded MT Bold" panose="020F0704030504030204" pitchFamily="34" charset="77"/>
              </a:rPr>
              <a:t>1956: Forbidden Planet (film)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D5D0F2"/>
                </a:solidFill>
                <a:latin typeface="Arial Rounded MT Bold" panose="020F0704030504030204" pitchFamily="34" charset="77"/>
              </a:rPr>
              <a:t>1963: Doctor Who (TV)</a:t>
            </a:r>
          </a:p>
        </p:txBody>
      </p:sp>
    </p:spTree>
    <p:extLst>
      <p:ext uri="{BB962C8B-B14F-4D97-AF65-F5344CB8AC3E}">
        <p14:creationId xmlns:p14="http://schemas.microsoft.com/office/powerpoint/2010/main" val="82909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6" grpId="0"/>
      <p:bldP spid="16" grpId="1"/>
      <p:bldP spid="17" grpId="0"/>
      <p:bldP spid="17" grpId="1"/>
      <p:bldP spid="18" grpId="0"/>
      <p:bldP spid="19" grpId="0"/>
      <p:bldP spid="20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19DF58C-1857-974D-814B-6816FB5E2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73600" y="-226716"/>
            <a:ext cx="2525966" cy="2378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5F6F7F-24B7-D34E-9B0F-4CCB7C55E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168" y="4922378"/>
            <a:ext cx="6729663" cy="38712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513748-6C8B-2A49-9C5C-32158A6ED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548" y="1432695"/>
            <a:ext cx="5162794" cy="516279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CCBE667-7BD6-9A4E-9580-2E4148E933FC}"/>
              </a:ext>
            </a:extLst>
          </p:cNvPr>
          <p:cNvSpPr txBox="1">
            <a:spLocks/>
          </p:cNvSpPr>
          <p:nvPr/>
        </p:nvSpPr>
        <p:spPr>
          <a:xfrm>
            <a:off x="1327407" y="-273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The planets of the </a:t>
            </a:r>
            <a:r>
              <a:rPr lang="en-US" sz="54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Whoniverse</a:t>
            </a:r>
            <a:endParaRPr lang="en-US" sz="5400" dirty="0">
              <a:solidFill>
                <a:schemeClr val="accent5">
                  <a:lumMod val="60000"/>
                  <a:lumOff val="40000"/>
                </a:schemeClr>
              </a:solidFill>
              <a:latin typeface="Arial Rounded MT Bold" panose="020F0704030504030204" pitchFamily="34" charset="77"/>
              <a:ea typeface="Varela Round" charset="0"/>
              <a:cs typeface="Varela Round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296B7-0867-AC42-813A-C909D8C92A87}"/>
              </a:ext>
            </a:extLst>
          </p:cNvPr>
          <p:cNvSpPr txBox="1"/>
          <p:nvPr/>
        </p:nvSpPr>
        <p:spPr>
          <a:xfrm>
            <a:off x="6585207" y="3570559"/>
            <a:ext cx="3640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EARTH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EB90E0-4B58-9D43-951F-17594859F566}"/>
              </a:ext>
            </a:extLst>
          </p:cNvPr>
          <p:cNvSpPr txBox="1"/>
          <p:nvPr/>
        </p:nvSpPr>
        <p:spPr>
          <a:xfrm>
            <a:off x="1603060" y="4278445"/>
            <a:ext cx="364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EARTH-LIKE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3EB33A-04E5-1E4F-A895-376254C118B3}"/>
              </a:ext>
            </a:extLst>
          </p:cNvPr>
          <p:cNvSpPr txBox="1"/>
          <p:nvPr/>
        </p:nvSpPr>
        <p:spPr>
          <a:xfrm>
            <a:off x="164780" y="2799396"/>
            <a:ext cx="5721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EARTH-ISH…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9E6CE1-B746-E74B-8514-1625B6A37CD9}"/>
              </a:ext>
            </a:extLst>
          </p:cNvPr>
          <p:cNvSpPr txBox="1"/>
          <p:nvPr/>
        </p:nvSpPr>
        <p:spPr>
          <a:xfrm>
            <a:off x="212896" y="1857178"/>
            <a:ext cx="5721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UNINHABITABLE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D45243-6A2C-DE41-836F-66588A8BA818}"/>
              </a:ext>
            </a:extLst>
          </p:cNvPr>
          <p:cNvSpPr txBox="1"/>
          <p:nvPr/>
        </p:nvSpPr>
        <p:spPr>
          <a:xfrm>
            <a:off x="2116633" y="1339473"/>
            <a:ext cx="5721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SPACE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F5C231-DE14-8648-B16C-1C214C2435D9}"/>
              </a:ext>
            </a:extLst>
          </p:cNvPr>
          <p:cNvSpPr txBox="1"/>
          <p:nvPr/>
        </p:nvSpPr>
        <p:spPr>
          <a:xfrm>
            <a:off x="3341308" y="1033524"/>
            <a:ext cx="5721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OTHER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E43623-6D47-3244-A146-A58C8BF5BEF7}"/>
              </a:ext>
            </a:extLst>
          </p:cNvPr>
          <p:cNvSpPr txBox="1"/>
          <p:nvPr/>
        </p:nvSpPr>
        <p:spPr>
          <a:xfrm>
            <a:off x="164780" y="6251419"/>
            <a:ext cx="6277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(Thanks to </a:t>
            </a:r>
            <a:r>
              <a:rPr lang="en-US" sz="2000" b="1" dirty="0" err="1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Dr</a:t>
            </a:r>
            <a:r>
              <a:rPr lang="en-US" sz="2000" b="1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 JJ Eldridge @</a:t>
            </a:r>
            <a:r>
              <a:rPr lang="en-US" sz="2000" b="1" dirty="0" err="1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astro_jje</a:t>
            </a:r>
            <a:r>
              <a:rPr lang="en-US" sz="2000" b="1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3446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5F6F7F-24B7-D34E-9B0F-4CCB7C55E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168" y="4922378"/>
            <a:ext cx="6729663" cy="38712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0093DB6-9E2D-D04C-943B-E8515005E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347" y="967897"/>
            <a:ext cx="8775032" cy="56306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9DF58C-1857-974D-814B-6816FB5E2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73600" y="-226716"/>
            <a:ext cx="2525966" cy="237876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CCBE667-7BD6-9A4E-9580-2E4148E933FC}"/>
              </a:ext>
            </a:extLst>
          </p:cNvPr>
          <p:cNvSpPr txBox="1">
            <a:spLocks/>
          </p:cNvSpPr>
          <p:nvPr/>
        </p:nvSpPr>
        <p:spPr>
          <a:xfrm>
            <a:off x="1327407" y="-273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The planets of our universe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3286596-61E4-B94F-89D9-329F1B8AC75A}"/>
              </a:ext>
            </a:extLst>
          </p:cNvPr>
          <p:cNvSpPr/>
          <p:nvPr/>
        </p:nvSpPr>
        <p:spPr>
          <a:xfrm>
            <a:off x="3088706" y="1218222"/>
            <a:ext cx="7295059" cy="44880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84E7A5-5C09-E249-847E-C41517CAD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651" y="4448453"/>
            <a:ext cx="308155" cy="30815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8274993-A149-C043-A7A9-7C58E00DC01E}"/>
              </a:ext>
            </a:extLst>
          </p:cNvPr>
          <p:cNvGrpSpPr/>
          <p:nvPr/>
        </p:nvGrpSpPr>
        <p:grpSpPr>
          <a:xfrm>
            <a:off x="9785533" y="2262545"/>
            <a:ext cx="431320" cy="431286"/>
            <a:chOff x="6512944" y="2976148"/>
            <a:chExt cx="431320" cy="43128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AE9F28B-70AD-EE44-B37B-C47822B1A1F4}"/>
                </a:ext>
              </a:extLst>
            </p:cNvPr>
            <p:cNvSpPr/>
            <p:nvPr/>
          </p:nvSpPr>
          <p:spPr>
            <a:xfrm>
              <a:off x="6512944" y="2976148"/>
              <a:ext cx="431320" cy="43128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1AC9284-637C-8F4C-9677-032062EA5834}"/>
                </a:ext>
              </a:extLst>
            </p:cNvPr>
            <p:cNvSpPr/>
            <p:nvPr/>
          </p:nvSpPr>
          <p:spPr>
            <a:xfrm>
              <a:off x="6747927" y="3270628"/>
              <a:ext cx="109728" cy="4572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1EF8CB01-BD1F-F843-BAFA-4A5037E845E6}"/>
              </a:ext>
            </a:extLst>
          </p:cNvPr>
          <p:cNvSpPr/>
          <p:nvPr/>
        </p:nvSpPr>
        <p:spPr>
          <a:xfrm>
            <a:off x="8611542" y="5134480"/>
            <a:ext cx="182880" cy="18288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2FD772-B5E4-2E47-830E-4B04A8CDFC26}"/>
              </a:ext>
            </a:extLst>
          </p:cNvPr>
          <p:cNvSpPr txBox="1"/>
          <p:nvPr/>
        </p:nvSpPr>
        <p:spPr>
          <a:xfrm>
            <a:off x="2874741" y="5841403"/>
            <a:ext cx="7937638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Further away </a:t>
            </a:r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77"/>
                <a:sym typeface="Wingdings" pitchFamily="2" charset="2"/>
              </a:rPr>
              <a:t>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BD5EAB-5A5D-1645-A41C-A94C40A6E167}"/>
              </a:ext>
            </a:extLst>
          </p:cNvPr>
          <p:cNvSpPr txBox="1"/>
          <p:nvPr/>
        </p:nvSpPr>
        <p:spPr>
          <a:xfrm rot="16200000">
            <a:off x="531923" y="3031935"/>
            <a:ext cx="3731528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Bigger </a:t>
            </a:r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77"/>
                <a:sym typeface="Wingdings" pitchFamily="2" charset="2"/>
              </a:rPr>
              <a:t></a:t>
            </a:r>
            <a:endParaRPr lang="en-US" sz="28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131919-5B6F-B945-A420-2D2E56377909}"/>
              </a:ext>
            </a:extLst>
          </p:cNvPr>
          <p:cNvSpPr txBox="1"/>
          <p:nvPr/>
        </p:nvSpPr>
        <p:spPr>
          <a:xfrm>
            <a:off x="7965458" y="3802501"/>
            <a:ext cx="3640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(</a:t>
            </a:r>
            <a:r>
              <a:rPr lang="en-US" sz="2800" b="1" dirty="0" err="1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Mondas</a:t>
            </a:r>
            <a:r>
              <a:rPr lang="en-US" sz="2800" b="1" dirty="0">
                <a:solidFill>
                  <a:srgbClr val="FFFF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/New Earth Parallel Earth)</a:t>
            </a:r>
          </a:p>
        </p:txBody>
      </p:sp>
    </p:spTree>
    <p:extLst>
      <p:ext uri="{BB962C8B-B14F-4D97-AF65-F5344CB8AC3E}">
        <p14:creationId xmlns:p14="http://schemas.microsoft.com/office/powerpoint/2010/main" val="110900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5" grpId="0" animBg="1"/>
      <p:bldP spid="17" grpId="0" animBg="1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3F4857A-528B-9C49-87A1-515BCE3CA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641684"/>
            <a:ext cx="8976852" cy="5984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5F6F7F-24B7-D34E-9B0F-4CCB7C55E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168" y="4922378"/>
            <a:ext cx="6729663" cy="387124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CCBE667-7BD6-9A4E-9580-2E4148E933FC}"/>
              </a:ext>
            </a:extLst>
          </p:cNvPr>
          <p:cNvSpPr txBox="1">
            <a:spLocks/>
          </p:cNvSpPr>
          <p:nvPr/>
        </p:nvSpPr>
        <p:spPr>
          <a:xfrm>
            <a:off x="1311364" y="2883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Earth-like planets…</a:t>
            </a:r>
          </a:p>
          <a:p>
            <a:pPr algn="r"/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Maybe?</a:t>
            </a:r>
          </a:p>
        </p:txBody>
      </p:sp>
    </p:spTree>
    <p:extLst>
      <p:ext uri="{BB962C8B-B14F-4D97-AF65-F5344CB8AC3E}">
        <p14:creationId xmlns:p14="http://schemas.microsoft.com/office/powerpoint/2010/main" val="42927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26D5E07-055E-564E-BB48-661834661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54375">
            <a:off x="-2999873" y="-930443"/>
            <a:ext cx="13004798" cy="7315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5F6F7F-24B7-D34E-9B0F-4CCB7C55E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168" y="4922378"/>
            <a:ext cx="6729663" cy="38712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E019435-FD9B-FD42-BCDD-10FEA664D786}"/>
              </a:ext>
            </a:extLst>
          </p:cNvPr>
          <p:cNvSpPr txBox="1">
            <a:spLocks/>
          </p:cNvSpPr>
          <p:nvPr/>
        </p:nvSpPr>
        <p:spPr>
          <a:xfrm>
            <a:off x="1311364" y="2883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Earth-like planets…</a:t>
            </a:r>
          </a:p>
          <a:p>
            <a:pPr algn="r"/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Maybe?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234E83-65A2-824D-AF7D-E29F49DFE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0593" y="2887579"/>
            <a:ext cx="7071407" cy="39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4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1963EDA-92FE-474E-9957-AC3B2639C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73600" y="-226716"/>
            <a:ext cx="2525966" cy="23787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4B77A27-8D48-274F-96D7-96F919BFC100}"/>
              </a:ext>
            </a:extLst>
          </p:cNvPr>
          <p:cNvGrpSpPr/>
          <p:nvPr/>
        </p:nvGrpSpPr>
        <p:grpSpPr>
          <a:xfrm>
            <a:off x="1903522" y="864408"/>
            <a:ext cx="8854093" cy="4861441"/>
            <a:chOff x="1903522" y="864408"/>
            <a:chExt cx="8854093" cy="4861441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DE392A32-8B59-4D40-A04E-76A738EFACE1}"/>
                </a:ext>
              </a:extLst>
            </p:cNvPr>
            <p:cNvSpPr txBox="1">
              <a:spLocks/>
            </p:cNvSpPr>
            <p:nvPr/>
          </p:nvSpPr>
          <p:spPr>
            <a:xfrm>
              <a:off x="1903522" y="2382698"/>
              <a:ext cx="3466322" cy="197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dirty="0">
                  <a:solidFill>
                    <a:srgbClr val="A4A9FF"/>
                  </a:solidFill>
                  <a:latin typeface="Arial Rounded MT Bold" panose="020F0704030504030204" pitchFamily="34" charset="77"/>
                  <a:ea typeface="Varela Round" charset="0"/>
                  <a:cs typeface="Varela Round" charset="0"/>
                </a:rPr>
                <a:t>TRAPPIST-1e</a:t>
              </a: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33722A6E-884E-5349-8EEE-161094198E37}"/>
                </a:ext>
              </a:extLst>
            </p:cNvPr>
            <p:cNvSpPr txBox="1">
              <a:spLocks/>
            </p:cNvSpPr>
            <p:nvPr/>
          </p:nvSpPr>
          <p:spPr>
            <a:xfrm>
              <a:off x="2360783" y="3019192"/>
              <a:ext cx="3466322" cy="197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dirty="0">
                  <a:solidFill>
                    <a:srgbClr val="A4A9FF"/>
                  </a:solidFill>
                  <a:latin typeface="Arial Rounded MT Bold" panose="020F0704030504030204" pitchFamily="34" charset="77"/>
                  <a:ea typeface="Varela Round" charset="0"/>
                  <a:cs typeface="Varela Round" charset="0"/>
                </a:rPr>
                <a:t>TRAPPIST-1f</a:t>
              </a: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680463D5-371C-3F48-9A38-33550F4BFB2F}"/>
                </a:ext>
              </a:extLst>
            </p:cNvPr>
            <p:cNvSpPr txBox="1">
              <a:spLocks/>
            </p:cNvSpPr>
            <p:nvPr/>
          </p:nvSpPr>
          <p:spPr>
            <a:xfrm>
              <a:off x="3016660" y="3689304"/>
              <a:ext cx="3466322" cy="197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dirty="0">
                  <a:solidFill>
                    <a:srgbClr val="A4A9FF"/>
                  </a:solidFill>
                  <a:latin typeface="Arial Rounded MT Bold" panose="020F0704030504030204" pitchFamily="34" charset="77"/>
                  <a:ea typeface="Varela Round" charset="0"/>
                  <a:cs typeface="Varela Round" charset="0"/>
                </a:rPr>
                <a:t>TRAPPIST-1g</a:t>
              </a: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33C8C359-F34E-834C-A74A-E3608D8DB587}"/>
                </a:ext>
              </a:extLst>
            </p:cNvPr>
            <p:cNvSpPr txBox="1">
              <a:spLocks/>
            </p:cNvSpPr>
            <p:nvPr/>
          </p:nvSpPr>
          <p:spPr>
            <a:xfrm>
              <a:off x="4093944" y="864408"/>
              <a:ext cx="4045335" cy="197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dirty="0" err="1">
                  <a:solidFill>
                    <a:srgbClr val="A4A9FF"/>
                  </a:solidFill>
                  <a:latin typeface="Arial Rounded MT Bold" panose="020F0704030504030204" pitchFamily="34" charset="77"/>
                  <a:ea typeface="Varela Round" charset="0"/>
                  <a:cs typeface="Varela Round" charset="0"/>
                </a:rPr>
                <a:t>proxima</a:t>
              </a:r>
              <a:r>
                <a:rPr lang="en-US" sz="3200" dirty="0">
                  <a:solidFill>
                    <a:srgbClr val="A4A9FF"/>
                  </a:solidFill>
                  <a:latin typeface="Arial Rounded MT Bold" panose="020F0704030504030204" pitchFamily="34" charset="77"/>
                  <a:ea typeface="Varela Round" charset="0"/>
                  <a:cs typeface="Varela Round" charset="0"/>
                </a:rPr>
                <a:t> Centauri b</a:t>
              </a: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89A76472-7C80-2942-97E8-525764A63B18}"/>
                </a:ext>
              </a:extLst>
            </p:cNvPr>
            <p:cNvSpPr txBox="1">
              <a:spLocks/>
            </p:cNvSpPr>
            <p:nvPr/>
          </p:nvSpPr>
          <p:spPr>
            <a:xfrm>
              <a:off x="7291293" y="2382698"/>
              <a:ext cx="3466322" cy="197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dirty="0">
                  <a:solidFill>
                    <a:srgbClr val="A4A9FF"/>
                  </a:solidFill>
                  <a:latin typeface="Arial Rounded MT Bold" panose="020F0704030504030204" pitchFamily="34" charset="77"/>
                  <a:ea typeface="Varela Round" charset="0"/>
                  <a:cs typeface="Varela Round" charset="0"/>
                </a:rPr>
                <a:t>Kepler-442 b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F8FE3047-00CD-6340-A8AF-ACE4C221547B}"/>
                </a:ext>
              </a:extLst>
            </p:cNvPr>
            <p:cNvSpPr txBox="1">
              <a:spLocks/>
            </p:cNvSpPr>
            <p:nvPr/>
          </p:nvSpPr>
          <p:spPr>
            <a:xfrm>
              <a:off x="6893827" y="3045401"/>
              <a:ext cx="3466322" cy="197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dirty="0">
                  <a:solidFill>
                    <a:srgbClr val="A4A9FF"/>
                  </a:solidFill>
                  <a:latin typeface="Arial Rounded MT Bold" panose="020F0704030504030204" pitchFamily="34" charset="77"/>
                  <a:ea typeface="Varela Round" charset="0"/>
                  <a:cs typeface="Varela Round" charset="0"/>
                </a:rPr>
                <a:t>GJ 667 C c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A69F7B7C-E8C8-074F-A3C7-B878335431B9}"/>
                </a:ext>
              </a:extLst>
            </p:cNvPr>
            <p:cNvSpPr txBox="1">
              <a:spLocks/>
            </p:cNvSpPr>
            <p:nvPr/>
          </p:nvSpPr>
          <p:spPr>
            <a:xfrm>
              <a:off x="6348353" y="3749131"/>
              <a:ext cx="3466322" cy="19767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dirty="0">
                  <a:solidFill>
                    <a:srgbClr val="A4A9FF"/>
                  </a:solidFill>
                  <a:latin typeface="Arial Rounded MT Bold" panose="020F0704030504030204" pitchFamily="34" charset="77"/>
                  <a:ea typeface="Varela Round" charset="0"/>
                  <a:cs typeface="Varela Round" charset="0"/>
                </a:rPr>
                <a:t>Kepler-186 f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AE722E9-6DC0-0F4E-83ED-43CE3E1B97CC}"/>
              </a:ext>
            </a:extLst>
          </p:cNvPr>
          <p:cNvSpPr txBox="1"/>
          <p:nvPr/>
        </p:nvSpPr>
        <p:spPr>
          <a:xfrm>
            <a:off x="5369844" y="2178423"/>
            <a:ext cx="3375212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900" dirty="0">
                <a:solidFill>
                  <a:srgbClr val="A4A9FF"/>
                </a:solidFill>
                <a:latin typeface="Arial Rounded MT Bold" panose="020F0704030504030204" pitchFamily="34" charset="77"/>
                <a:ea typeface="Varela Round" charset="0"/>
                <a:cs typeface="Varela Round" charset="0"/>
              </a:rPr>
              <a:t>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DB6EFC-146F-0E4E-9223-D1EE20D54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168" y="4922378"/>
            <a:ext cx="6729663" cy="3871244"/>
          </a:xfrm>
          <a:prstGeom prst="rect">
            <a:avLst/>
          </a:prstGeom>
        </p:spPr>
      </p:pic>
      <p:sp>
        <p:nvSpPr>
          <p:cNvPr id="15" name="&quot;No&quot; Symbol 14">
            <a:extLst>
              <a:ext uri="{FF2B5EF4-FFF2-40B4-BE49-F238E27FC236}">
                <a16:creationId xmlns:a16="http://schemas.microsoft.com/office/drawing/2014/main" id="{3C47E7C5-CE1F-2249-B91F-CECC55ECF781}"/>
              </a:ext>
            </a:extLst>
          </p:cNvPr>
          <p:cNvSpPr/>
          <p:nvPr/>
        </p:nvSpPr>
        <p:spPr>
          <a:xfrm>
            <a:off x="4894729" y="2178423"/>
            <a:ext cx="2312895" cy="2274438"/>
          </a:xfrm>
          <a:prstGeom prst="noSmoking">
            <a:avLst>
              <a:gd name="adj" fmla="val 1378"/>
            </a:avLst>
          </a:prstGeom>
          <a:solidFill>
            <a:srgbClr val="EE3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D390DA-B835-414F-9378-B548CBC32BB5}"/>
              </a:ext>
            </a:extLst>
          </p:cNvPr>
          <p:cNvSpPr txBox="1"/>
          <p:nvPr/>
        </p:nvSpPr>
        <p:spPr>
          <a:xfrm>
            <a:off x="499664" y="4595518"/>
            <a:ext cx="5758368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900" dirty="0">
                <a:solidFill>
                  <a:srgbClr val="A4A9FF"/>
                </a:solidFill>
                <a:latin typeface="Varela Round" charset="0"/>
                <a:ea typeface="Varela Round" charset="0"/>
                <a:cs typeface="Varela Round" charset="0"/>
              </a:rPr>
              <a:t>0</a:t>
            </a:r>
            <a:r>
              <a:rPr lang="en-US" sz="6600" dirty="0">
                <a:solidFill>
                  <a:srgbClr val="A4A9FF"/>
                </a:solidFill>
                <a:latin typeface="Varela Round" charset="0"/>
                <a:ea typeface="Varela Round" charset="0"/>
                <a:cs typeface="Varela Round" charset="0"/>
              </a:rPr>
              <a:t> (so far</a:t>
            </a:r>
            <a:r>
              <a:rPr lang="is-IS" sz="6600" dirty="0">
                <a:solidFill>
                  <a:srgbClr val="A4A9FF"/>
                </a:solidFill>
                <a:latin typeface="Varela Round" charset="0"/>
                <a:ea typeface="Varela Round" charset="0"/>
                <a:cs typeface="Varela Round" charset="0"/>
              </a:rPr>
              <a:t>…)</a:t>
            </a:r>
            <a:endParaRPr lang="en-US" sz="14900" dirty="0">
              <a:solidFill>
                <a:srgbClr val="A4A9FF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15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10257</TotalTime>
  <Words>607</Words>
  <Application>Microsoft Macintosh PowerPoint</Application>
  <PresentationFormat>Widescreen</PresentationFormat>
  <Paragraphs>178</Paragraphs>
  <Slides>23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Rounded MT Bold</vt:lpstr>
      <vt:lpstr>Calibri</vt:lpstr>
      <vt:lpstr>Calibri Light</vt:lpstr>
      <vt:lpstr>Varela Round</vt:lpstr>
      <vt:lpstr>Wingdings</vt:lpstr>
      <vt:lpstr>Office Theme</vt:lpstr>
      <vt:lpstr>The Plausible  (and Implausible!)  Worlds of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88</cp:revision>
  <dcterms:created xsi:type="dcterms:W3CDTF">2020-02-08T18:48:28Z</dcterms:created>
  <dcterms:modified xsi:type="dcterms:W3CDTF">2020-02-15T21:45:40Z</dcterms:modified>
</cp:coreProperties>
</file>