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png" ContentType="image/png"/>
  <Default Extension="gif" ContentType="image/gif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31"/>
    <p:restoredTop sz="94643"/>
  </p:normalViewPr>
  <p:slideViewPr>
    <p:cSldViewPr snapToGrid="0" snapToObjects="1">
      <p:cViewPr varScale="1">
        <p:scale>
          <a:sx n="96" d="100"/>
          <a:sy n="96" d="100"/>
        </p:scale>
        <p:origin x="37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595179-29A9-844B-B7A5-EE003C76E2EA}" type="datetimeFigureOut">
              <a:rPr lang="en-US" smtClean="0"/>
              <a:t>5/3/17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03E750-86DA-BC4F-8A80-3CFC7DD51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32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2645C-F595-AB44-BF6C-7FED7C8F367E}" type="datetimeFigureOut">
              <a:rPr lang="en-US" smtClean="0"/>
              <a:t>5/3/17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E019D-EC0E-914D-95A1-CC44814AFA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2645C-F595-AB44-BF6C-7FED7C8F367E}" type="datetimeFigureOut">
              <a:rPr lang="en-US" smtClean="0"/>
              <a:t>5/3/17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E019D-EC0E-914D-95A1-CC44814AFA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2645C-F595-AB44-BF6C-7FED7C8F367E}" type="datetimeFigureOut">
              <a:rPr lang="en-US" smtClean="0"/>
              <a:t>5/3/17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E019D-EC0E-914D-95A1-CC44814AFA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2645C-F595-AB44-BF6C-7FED7C8F367E}" type="datetimeFigureOut">
              <a:rPr lang="en-US" smtClean="0"/>
              <a:t>5/3/17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E019D-EC0E-914D-95A1-CC44814AFA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2645C-F595-AB44-BF6C-7FED7C8F367E}" type="datetimeFigureOut">
              <a:rPr lang="en-US" smtClean="0"/>
              <a:t>5/3/17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E019D-EC0E-914D-95A1-CC44814AFA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2645C-F595-AB44-BF6C-7FED7C8F367E}" type="datetimeFigureOut">
              <a:rPr lang="en-US" smtClean="0"/>
              <a:t>5/3/17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E019D-EC0E-914D-95A1-CC44814AFA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2645C-F595-AB44-BF6C-7FED7C8F367E}" type="datetimeFigureOut">
              <a:rPr lang="en-US" smtClean="0"/>
              <a:t>5/3/17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E019D-EC0E-914D-95A1-CC44814AFA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2645C-F595-AB44-BF6C-7FED7C8F367E}" type="datetimeFigureOut">
              <a:rPr lang="en-US" smtClean="0"/>
              <a:t>5/3/17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E019D-EC0E-914D-95A1-CC44814AFA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2645C-F595-AB44-BF6C-7FED7C8F367E}" type="datetimeFigureOut">
              <a:rPr lang="en-US" smtClean="0"/>
              <a:t>5/3/17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E019D-EC0E-914D-95A1-CC44814AFA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2645C-F595-AB44-BF6C-7FED7C8F367E}" type="datetimeFigureOut">
              <a:rPr lang="en-US" smtClean="0"/>
              <a:t>5/3/17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E019D-EC0E-914D-95A1-CC44814AFA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2645C-F595-AB44-BF6C-7FED7C8F367E}" type="datetimeFigureOut">
              <a:rPr lang="en-US" smtClean="0"/>
              <a:t>5/3/17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E019D-EC0E-914D-95A1-CC44814AFA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92645C-F595-AB44-BF6C-7FED7C8F367E}" type="datetimeFigureOut">
              <a:rPr lang="en-US" smtClean="0"/>
              <a:t>5/3/17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E019D-EC0E-914D-95A1-CC44814AF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3750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8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hyperlink" Target="https://youtu.be/mpViVEO-ymc?t=2m29s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hyperlink" Target="https://youtu.be/mpViVEO-ymc?t=42s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gif"/><Relationship Id="rId5" Type="http://schemas.openxmlformats.org/officeDocument/2006/relationships/image" Target="../media/image11.png"/><Relationship Id="rId6" Type="http://schemas.openxmlformats.org/officeDocument/2006/relationships/image" Target="../media/image12.jpg"/><Relationship Id="rId7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0689" y="-775820"/>
            <a:ext cx="11311467" cy="2387600"/>
          </a:xfrm>
        </p:spPr>
        <p:txBody>
          <a:bodyPr/>
          <a:lstStyle/>
          <a:p>
            <a:r>
              <a:rPr lang="en-US" dirty="0" smtClean="0"/>
              <a:t>A Whole New</a:t>
            </a:r>
            <a:r>
              <a:rPr lang="en-US" dirty="0"/>
              <a:t> </a:t>
            </a:r>
            <a:r>
              <a:rPr lang="en-US" strike="sngStrike" dirty="0" smtClean="0"/>
              <a:t>World</a:t>
            </a:r>
            <a:r>
              <a:rPr lang="en-US" dirty="0" smtClean="0"/>
              <a:t> Mission</a:t>
            </a:r>
            <a:endParaRPr lang="en-US" strike="sngStrik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67000" y="2484652"/>
            <a:ext cx="6858000" cy="3540884"/>
          </a:xfrm>
        </p:spPr>
        <p:txBody>
          <a:bodyPr>
            <a:normAutofit fontScale="92500" lnSpcReduction="10000"/>
          </a:bodyPr>
          <a:lstStyle/>
          <a:p>
            <a:r>
              <a:rPr lang="en-US" sz="1600" dirty="0" smtClean="0"/>
              <a:t>With thanks and/or </a:t>
            </a:r>
            <a:r>
              <a:rPr lang="en-US" sz="1600" dirty="0"/>
              <a:t>apologies </a:t>
            </a:r>
            <a:r>
              <a:rPr lang="en-US" sz="1600" dirty="0" smtClean="0"/>
              <a:t>to</a:t>
            </a:r>
          </a:p>
          <a:p>
            <a:endParaRPr lang="en-US" sz="1600" dirty="0"/>
          </a:p>
          <a:p>
            <a:r>
              <a:rPr lang="en-US" sz="1600" i="1" dirty="0"/>
              <a:t>Robin Williams</a:t>
            </a:r>
          </a:p>
          <a:p>
            <a:r>
              <a:rPr lang="en-US" sz="1600" i="1" dirty="0" err="1"/>
              <a:t>acapellascience</a:t>
            </a:r>
            <a:endParaRPr lang="en-US" sz="1600" i="1" dirty="0"/>
          </a:p>
          <a:p>
            <a:r>
              <a:rPr lang="en-US" sz="1600" i="1" dirty="0"/>
              <a:t>George Ricker</a:t>
            </a:r>
          </a:p>
          <a:p>
            <a:r>
              <a:rPr lang="en-US" sz="1600" i="1" dirty="0"/>
              <a:t>Your ears</a:t>
            </a:r>
          </a:p>
          <a:p>
            <a:pPr marL="342900" indent="-342900">
              <a:buFontTx/>
              <a:buChar char="-"/>
            </a:pPr>
            <a:endParaRPr lang="en-US" dirty="0" smtClean="0"/>
          </a:p>
          <a:p>
            <a:pPr marL="342900" indent="-342900">
              <a:buFontTx/>
              <a:buChar char="-"/>
            </a:pPr>
            <a:endParaRPr lang="en-US" dirty="0"/>
          </a:p>
          <a:p>
            <a:r>
              <a:rPr lang="en-US" dirty="0" smtClean="0"/>
              <a:t>Jessie Christiansen</a:t>
            </a:r>
          </a:p>
          <a:p>
            <a:r>
              <a:rPr lang="en-US" dirty="0" smtClean="0"/>
              <a:t>#</a:t>
            </a:r>
            <a:r>
              <a:rPr lang="en-US" dirty="0" err="1" smtClean="0"/>
              <a:t>ipacgiss</a:t>
            </a:r>
            <a:r>
              <a:rPr lang="en-US" dirty="0" smtClean="0"/>
              <a:t> @</a:t>
            </a:r>
            <a:r>
              <a:rPr lang="en-US" dirty="0" err="1" smtClean="0"/>
              <a:t>aussiastronomer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89" y="2657796"/>
            <a:ext cx="3244725" cy="2060205"/>
          </a:xfrm>
          <a:prstGeom prst="rect">
            <a:avLst/>
          </a:prstGeom>
        </p:spPr>
      </p:pic>
      <p:pic>
        <p:nvPicPr>
          <p:cNvPr id="6" name="TESS10_smaller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5400000">
            <a:off x="8325898" y="2289671"/>
            <a:ext cx="4413756" cy="305797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6177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694267"/>
            <a:ext cx="12192000" cy="5706534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Then </a:t>
            </a:r>
            <a:r>
              <a:rPr lang="en-US" dirty="0"/>
              <a:t>you hit compute! And </a:t>
            </a:r>
            <a:r>
              <a:rPr lang="en-US" dirty="0" err="1"/>
              <a:t>lookie</a:t>
            </a:r>
            <a:r>
              <a:rPr lang="en-US" dirty="0"/>
              <a:t> </a:t>
            </a:r>
            <a:r>
              <a:rPr lang="en-US" dirty="0" smtClean="0"/>
              <a:t>here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You get good diameter data from that </a:t>
            </a:r>
            <a:r>
              <a:rPr lang="en-US" dirty="0" smtClean="0"/>
              <a:t>dip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And orbit distance from the length of </a:t>
            </a:r>
            <a:r>
              <a:rPr lang="en-US" dirty="0" smtClean="0"/>
              <a:t>year</a:t>
            </a:r>
            <a:r>
              <a:rPr lang="is-IS" dirty="0" smtClean="0"/>
              <a:t>…</a:t>
            </a:r>
            <a:r>
              <a:rPr lang="en-US" dirty="0" smtClean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868" y="2243526"/>
            <a:ext cx="8568266" cy="435634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57867" y="2116667"/>
            <a:ext cx="9042400" cy="1268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283199" y="3306646"/>
            <a:ext cx="1202267" cy="3592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332134" y="3329723"/>
            <a:ext cx="863600" cy="43562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5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835" y="1151466"/>
            <a:ext cx="3958165" cy="570653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Well now we need this tale supported </a:t>
            </a:r>
            <a:r>
              <a:rPr lang="en-US" dirty="0" smtClean="0"/>
              <a:t>by</a:t>
            </a:r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r>
              <a:rPr lang="en-US" dirty="0"/>
              <a:t>A ground observer with a good </a:t>
            </a:r>
            <a:r>
              <a:rPr lang="en-US" dirty="0" err="1" smtClean="0"/>
              <a:t>Échelle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r>
              <a:rPr lang="en-US" dirty="0"/>
              <a:t>We got observers lining up to </a:t>
            </a:r>
            <a:r>
              <a:rPr lang="en-US" dirty="0" smtClean="0"/>
              <a:t>help</a:t>
            </a:r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r>
              <a:rPr lang="en-US" dirty="0"/>
              <a:t>If we need ‘</a:t>
            </a:r>
            <a:r>
              <a:rPr lang="en-US" dirty="0" err="1"/>
              <a:t>em</a:t>
            </a:r>
            <a:r>
              <a:rPr lang="en-US" dirty="0"/>
              <a:t> only time will </a:t>
            </a:r>
            <a:r>
              <a:rPr lang="en-US" dirty="0" smtClean="0"/>
              <a:t>tell</a:t>
            </a:r>
            <a:r>
              <a:rPr lang="is-IS" dirty="0" smtClean="0"/>
              <a:t>…</a:t>
            </a:r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14" y="990601"/>
            <a:ext cx="7017986" cy="4698999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6316133" y="3793067"/>
            <a:ext cx="56710" cy="1727200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811488" y="2853265"/>
            <a:ext cx="42331" cy="2667002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6884993" y="5012267"/>
            <a:ext cx="6874" cy="508000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2"/>
          <p:cNvSpPr txBox="1">
            <a:spLocks/>
          </p:cNvSpPr>
          <p:nvPr/>
        </p:nvSpPr>
        <p:spPr>
          <a:xfrm>
            <a:off x="5219702" y="5825066"/>
            <a:ext cx="6578598" cy="8805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 smtClean="0"/>
              <a:t>ExoFOP</a:t>
            </a:r>
            <a:r>
              <a:rPr lang="en-US" dirty="0" smtClean="0"/>
              <a:t>-TESS               TFOP Community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7291480" y="6079067"/>
            <a:ext cx="997827" cy="0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3859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835" y="508000"/>
            <a:ext cx="3958165" cy="5842000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But </a:t>
            </a:r>
            <a:r>
              <a:rPr lang="en-US" dirty="0"/>
              <a:t>let's take </a:t>
            </a:r>
            <a:r>
              <a:rPr lang="en-US" dirty="0" err="1"/>
              <a:t>em</a:t>
            </a:r>
            <a:r>
              <a:rPr lang="en-US" dirty="0"/>
              <a:t> all, plot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smtClean="0"/>
              <a:t>out</a:t>
            </a:r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r>
              <a:rPr lang="en-US" dirty="0"/>
              <a:t>And find out if we're really </a:t>
            </a:r>
            <a:r>
              <a:rPr lang="en-US" dirty="0" smtClean="0"/>
              <a:t>alone</a:t>
            </a:r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r>
              <a:rPr lang="en-US" dirty="0"/>
              <a:t>Is there a rocky world we've found no </a:t>
            </a:r>
            <a:r>
              <a:rPr lang="en-US" dirty="0" smtClean="0"/>
              <a:t>doubt</a:t>
            </a:r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r>
              <a:rPr lang="en-US" dirty="0"/>
              <a:t>That orbits in the habitable </a:t>
            </a:r>
            <a:r>
              <a:rPr lang="en-US" dirty="0" smtClean="0"/>
              <a:t>zone, like </a:t>
            </a:r>
            <a:r>
              <a:rPr lang="en-US" dirty="0"/>
              <a:t>home? </a:t>
            </a:r>
            <a:endParaRPr lang="en-US" dirty="0" smtClean="0"/>
          </a:p>
        </p:txBody>
      </p:sp>
      <p:sp>
        <p:nvSpPr>
          <p:cNvPr id="5" name="Rectangle 4"/>
          <p:cNvSpPr/>
          <p:nvPr/>
        </p:nvSpPr>
        <p:spPr>
          <a:xfrm>
            <a:off x="9464493" y="6350000"/>
            <a:ext cx="25763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1" dirty="0" smtClean="0">
                <a:solidFill>
                  <a:srgbClr val="757575"/>
                </a:solidFill>
                <a:effectLst/>
                <a:latin typeface="Lucida Sans" charset="0"/>
              </a:rPr>
              <a:t>ESO/</a:t>
            </a:r>
            <a:r>
              <a:rPr lang="en-US" b="0" i="1" dirty="0" err="1" smtClean="0">
                <a:solidFill>
                  <a:srgbClr val="757575"/>
                </a:solidFill>
                <a:effectLst/>
                <a:latin typeface="Lucida Sans" charset="0"/>
              </a:rPr>
              <a:t>SpaceEngine.org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48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835" y="508000"/>
            <a:ext cx="3653365" cy="5842000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Oh </a:t>
            </a:r>
            <a:r>
              <a:rPr lang="en-US" dirty="0"/>
              <a:t>TESS the planet </a:t>
            </a:r>
            <a:r>
              <a:rPr lang="en-US" dirty="0" smtClean="0"/>
              <a:t>searcher</a:t>
            </a:r>
          </a:p>
          <a:p>
            <a:pPr marL="0" indent="0">
              <a:buNone/>
            </a:pPr>
            <a:r>
              <a:rPr lang="en-US"/>
              <a:t/>
            </a:r>
            <a:br>
              <a:rPr lang="en-US"/>
            </a:br>
            <a:r>
              <a:rPr lang="en-US" smtClean="0"/>
              <a:t>Got some </a:t>
            </a:r>
            <a:r>
              <a:rPr lang="en-US" dirty="0"/>
              <a:t>planets yet to </a:t>
            </a:r>
            <a:r>
              <a:rPr lang="en-US" dirty="0" smtClean="0"/>
              <a:t>see</a:t>
            </a:r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r>
              <a:rPr lang="en-US" dirty="0"/>
              <a:t>Part of a </a:t>
            </a:r>
            <a:r>
              <a:rPr lang="en-US" dirty="0" smtClean="0"/>
              <a:t>throng</a:t>
            </a:r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r>
              <a:rPr lang="en-US" dirty="0"/>
              <a:t>40 billion strong </a:t>
            </a:r>
            <a:endParaRPr lang="en-US" dirty="0" smtClean="0"/>
          </a:p>
        </p:txBody>
      </p:sp>
      <p:pic>
        <p:nvPicPr>
          <p:cNvPr id="6" name="exoplanets_zoom_new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48667" y="152400"/>
            <a:ext cx="7873999" cy="65532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1364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67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835" y="508000"/>
            <a:ext cx="4296832" cy="5842000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There </a:t>
            </a:r>
            <a:r>
              <a:rPr lang="en-US" dirty="0" err="1"/>
              <a:t>ain't</a:t>
            </a:r>
            <a:r>
              <a:rPr lang="en-US" dirty="0"/>
              <a:t> never been a </a:t>
            </a:r>
            <a:r>
              <a:rPr lang="en-US" dirty="0" smtClean="0"/>
              <a:t>field clever </a:t>
            </a:r>
            <a:r>
              <a:rPr lang="en-US" dirty="0"/>
              <a:t>as the field</a:t>
            </a:r>
            <a:br>
              <a:rPr lang="en-US" dirty="0"/>
            </a:b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There </a:t>
            </a:r>
            <a:r>
              <a:rPr lang="en-US" dirty="0" err="1"/>
              <a:t>ain't</a:t>
            </a:r>
            <a:r>
              <a:rPr lang="en-US" dirty="0"/>
              <a:t> never been </a:t>
            </a:r>
            <a:r>
              <a:rPr lang="en-US" dirty="0" smtClean="0"/>
              <a:t>a field</a:t>
            </a:r>
            <a:r>
              <a:rPr lang="en-US" dirty="0"/>
              <a:t> </a:t>
            </a:r>
            <a:r>
              <a:rPr lang="en-US" dirty="0" smtClean="0"/>
              <a:t>better </a:t>
            </a:r>
            <a:r>
              <a:rPr lang="en-US" dirty="0"/>
              <a:t>than the field 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</a:t>
            </a:r>
            <a:r>
              <a:rPr lang="en-US" dirty="0" smtClean="0"/>
              <a:t>hey </a:t>
            </a:r>
            <a:r>
              <a:rPr lang="en-US" dirty="0"/>
              <a:t>call</a:t>
            </a:r>
            <a:br>
              <a:rPr lang="en-US" dirty="0"/>
            </a:br>
            <a:endParaRPr lang="en-US" dirty="0" smtClean="0"/>
          </a:p>
          <a:p>
            <a:pPr marL="0" indent="0">
              <a:buNone/>
            </a:pPr>
            <a:r>
              <a:rPr lang="en-US" sz="3600" b="1" i="1" dirty="0" err="1" smtClean="0"/>
              <a:t>Exoplanetology</a:t>
            </a:r>
            <a:r>
              <a:rPr lang="en-US" sz="3600" b="1" i="1" dirty="0" smtClean="0"/>
              <a:t>!</a:t>
            </a:r>
          </a:p>
          <a:p>
            <a:pPr marL="0" indent="0">
              <a:buNone/>
            </a:pPr>
            <a:endParaRPr lang="en-US" b="1" i="1" dirty="0"/>
          </a:p>
          <a:p>
            <a:pPr marL="0" indent="0">
              <a:buNone/>
            </a:pPr>
            <a:r>
              <a:rPr lang="en-US" i="1" dirty="0" smtClean="0"/>
              <a:t>(</a:t>
            </a:r>
            <a:r>
              <a:rPr lang="is-IS" i="1" dirty="0" smtClean="0"/>
              <a:t>…</a:t>
            </a:r>
            <a:r>
              <a:rPr lang="en-US" i="1" dirty="0" err="1" smtClean="0"/>
              <a:t>Exoplanetology</a:t>
            </a:r>
            <a:r>
              <a:rPr lang="en-US" i="1" dirty="0" smtClean="0"/>
              <a:t>!)</a:t>
            </a:r>
            <a:endParaRPr lang="en-US" i="1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685800"/>
            <a:ext cx="7315200" cy="548640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9264651" y="1600200"/>
            <a:ext cx="4296832" cy="584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i="1" dirty="0" smtClean="0">
                <a:solidFill>
                  <a:srgbClr val="FF0000"/>
                </a:solidFill>
              </a:rPr>
              <a:t>TESS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9823451" y="1244600"/>
            <a:ext cx="4296832" cy="584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i="1" smtClean="0">
                <a:solidFill>
                  <a:srgbClr val="FF0000"/>
                </a:solidFill>
              </a:rPr>
              <a:t>PLATO</a:t>
            </a:r>
            <a:endParaRPr lang="en-US" b="1" i="1" dirty="0" smtClean="0">
              <a:solidFill>
                <a:srgbClr val="FF0000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 rot="19213856">
            <a:off x="5802180" y="3022371"/>
            <a:ext cx="4296832" cy="7939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i="1" smtClean="0">
                <a:solidFill>
                  <a:srgbClr val="FF0000"/>
                </a:solidFill>
              </a:rPr>
              <a:t>MAMAJEK’S LAW</a:t>
            </a:r>
            <a:endParaRPr lang="en-US" b="1" i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89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248" y="482968"/>
            <a:ext cx="3909485" cy="5883965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Well</a:t>
            </a:r>
            <a:r>
              <a:rPr lang="en-US" dirty="0"/>
              <a:t>, plotting Doppler shifts is glacial-pace</a:t>
            </a:r>
            <a:br>
              <a:rPr lang="en-US" dirty="0"/>
            </a:b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And </a:t>
            </a:r>
            <a:r>
              <a:rPr lang="en-US" dirty="0"/>
              <a:t>that astrometry never prevails</a:t>
            </a:r>
            <a:br>
              <a:rPr lang="en-US" dirty="0"/>
            </a:b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But </a:t>
            </a:r>
            <a:r>
              <a:rPr lang="en-US" dirty="0"/>
              <a:t>baby you're in luck </a:t>
            </a:r>
            <a:r>
              <a:rPr lang="en-US" dirty="0" smtClean="0"/>
              <a:t>cause, up </a:t>
            </a:r>
            <a:r>
              <a:rPr lang="en-US" dirty="0"/>
              <a:t>in space</a:t>
            </a:r>
            <a:br>
              <a:rPr lang="en-US" dirty="0"/>
            </a:b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You’ll </a:t>
            </a:r>
            <a:r>
              <a:rPr lang="en-US" dirty="0"/>
              <a:t>have a planet-finder never </a:t>
            </a:r>
            <a:r>
              <a:rPr lang="en-US" dirty="0" smtClean="0"/>
              <a:t>fails!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768" y="782293"/>
            <a:ext cx="7026929" cy="534757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9141055" y="4636053"/>
            <a:ext cx="1797878" cy="3592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&quot;No&quot; Symbol 6"/>
          <p:cNvSpPr/>
          <p:nvPr/>
        </p:nvSpPr>
        <p:spPr>
          <a:xfrm>
            <a:off x="8509034" y="4636053"/>
            <a:ext cx="431972" cy="463826"/>
          </a:xfrm>
          <a:prstGeom prst="noSmoking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77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77" y="450575"/>
            <a:ext cx="3877089" cy="595022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You got the power of precision </a:t>
            </a:r>
            <a:r>
              <a:rPr lang="en-US" dirty="0" smtClean="0"/>
              <a:t>now</a:t>
            </a:r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r>
              <a:rPr lang="en-US" dirty="0"/>
              <a:t>You’ll have a view without an atmosphere</a:t>
            </a:r>
            <a:br>
              <a:rPr lang="en-US" dirty="0"/>
            </a:b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So </a:t>
            </a:r>
            <a:r>
              <a:rPr lang="en-US" dirty="0"/>
              <a:t>no more nights spent locked up in your tower</a:t>
            </a:r>
            <a:br>
              <a:rPr lang="en-US" dirty="0"/>
            </a:b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All </a:t>
            </a:r>
            <a:r>
              <a:rPr lang="en-US" dirty="0"/>
              <a:t>you </a:t>
            </a:r>
            <a:r>
              <a:rPr lang="en-US" dirty="0" err="1"/>
              <a:t>gotta</a:t>
            </a:r>
            <a:r>
              <a:rPr lang="en-US" dirty="0"/>
              <a:t> do is wait right here</a:t>
            </a:r>
            <a:br>
              <a:rPr lang="en-US" dirty="0"/>
            </a:b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And </a:t>
            </a:r>
            <a:r>
              <a:rPr lang="en-US" dirty="0"/>
              <a:t>I </a:t>
            </a:r>
            <a:r>
              <a:rPr lang="en-US" dirty="0" smtClean="0"/>
              <a:t>say</a:t>
            </a:r>
            <a:r>
              <a:rPr lang="is-IS" dirty="0" smtClean="0"/>
              <a:t>…</a:t>
            </a:r>
            <a:r>
              <a:rPr lang="en-US" dirty="0" smtClean="0"/>
              <a:t> </a:t>
            </a:r>
          </a:p>
        </p:txBody>
      </p:sp>
      <p:pic>
        <p:nvPicPr>
          <p:cNvPr id="6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36876" y="15129"/>
            <a:ext cx="4518991" cy="6821118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6622359" y="188844"/>
            <a:ext cx="3877089" cy="5234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(March 2018)</a:t>
            </a:r>
          </a:p>
        </p:txBody>
      </p:sp>
    </p:spTree>
    <p:extLst>
      <p:ext uri="{BB962C8B-B14F-4D97-AF65-F5344CB8AC3E}">
        <p14:creationId xmlns:p14="http://schemas.microsoft.com/office/powerpoint/2010/main" val="15265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77" y="450575"/>
            <a:ext cx="11327756" cy="5950226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Oh </a:t>
            </a:r>
            <a:r>
              <a:rPr lang="en-US" dirty="0"/>
              <a:t>TESS the </a:t>
            </a:r>
            <a:r>
              <a:rPr lang="en-US" dirty="0" smtClean="0"/>
              <a:t>planet-searcher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Got a dip, no 2, no </a:t>
            </a:r>
            <a:r>
              <a:rPr lang="en-US" dirty="0" smtClean="0"/>
              <a:t>3!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We just measure </a:t>
            </a:r>
            <a:r>
              <a:rPr lang="en-US" dirty="0" smtClean="0"/>
              <a:t>brightness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Plot it out </a:t>
            </a:r>
            <a:r>
              <a:rPr lang="en-US" dirty="0" smtClean="0"/>
              <a:t>and </a:t>
            </a:r>
            <a:r>
              <a:rPr lang="en-US" dirty="0"/>
              <a:t>that's transiting photometry </a:t>
            </a:r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44" y="3256354"/>
            <a:ext cx="11150225" cy="2230045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999559" y="4371376"/>
            <a:ext cx="3877089" cy="5234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i="1" dirty="0" smtClean="0">
                <a:solidFill>
                  <a:srgbClr val="009193"/>
                </a:solidFill>
              </a:rPr>
              <a:t>1!</a:t>
            </a:r>
            <a:endParaRPr lang="en-US" sz="4000" i="1" dirty="0">
              <a:solidFill>
                <a:srgbClr val="009193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623293" y="4371375"/>
            <a:ext cx="3877089" cy="5234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i="1" dirty="0">
                <a:solidFill>
                  <a:srgbClr val="009193"/>
                </a:solidFill>
              </a:rPr>
              <a:t>2</a:t>
            </a:r>
            <a:r>
              <a:rPr lang="en-US" sz="4000" i="1" dirty="0" smtClean="0">
                <a:solidFill>
                  <a:srgbClr val="009193"/>
                </a:solidFill>
              </a:rPr>
              <a:t>!</a:t>
            </a:r>
            <a:endParaRPr lang="en-US" sz="4000" i="1" dirty="0">
              <a:solidFill>
                <a:srgbClr val="009193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9255762" y="4371375"/>
            <a:ext cx="3877089" cy="5234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i="1" dirty="0" smtClean="0">
                <a:solidFill>
                  <a:srgbClr val="009193"/>
                </a:solidFill>
              </a:rPr>
              <a:t> 3!</a:t>
            </a:r>
            <a:endParaRPr lang="en-US" sz="4000" i="1" dirty="0">
              <a:solidFill>
                <a:srgbClr val="009193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8671292" y="5623335"/>
            <a:ext cx="3351375" cy="6160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Christiansen+, accepted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3582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714" y="237068"/>
            <a:ext cx="4041420" cy="6349999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It’s </a:t>
            </a:r>
            <a:r>
              <a:rPr lang="en-US" dirty="0"/>
              <a:t>in a lunar orbit, full of </a:t>
            </a:r>
            <a:r>
              <a:rPr lang="en-US" dirty="0" smtClean="0"/>
              <a:t>eccentricity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We </a:t>
            </a:r>
            <a:r>
              <a:rPr lang="en-US" dirty="0"/>
              <a:t>grab the data </a:t>
            </a:r>
            <a:r>
              <a:rPr lang="en-US" dirty="0" smtClean="0"/>
              <a:t>every </a:t>
            </a:r>
            <a:r>
              <a:rPr lang="en-US" dirty="0"/>
              <a:t>14 </a:t>
            </a:r>
            <a:r>
              <a:rPr lang="en-US" dirty="0" smtClean="0"/>
              <a:t>days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Gathered </a:t>
            </a:r>
            <a:r>
              <a:rPr lang="en-US" dirty="0"/>
              <a:t>while it’s at </a:t>
            </a:r>
            <a:r>
              <a:rPr lang="en-US" dirty="0" smtClean="0"/>
              <a:t>apogee!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065" y="541867"/>
            <a:ext cx="6953953" cy="52154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68437" y="6021400"/>
            <a:ext cx="21827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hlinkClick r:id="rId3"/>
              </a:rPr>
              <a:t>TESS Orbit Animation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99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148669"/>
            <a:ext cx="12191999" cy="2540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/>
              <a:t>Yes sir, we’ve </a:t>
            </a:r>
            <a:r>
              <a:rPr lang="en-US" dirty="0" err="1"/>
              <a:t>gotta</a:t>
            </a:r>
            <a:r>
              <a:rPr lang="en-US" dirty="0"/>
              <a:t> </a:t>
            </a:r>
            <a:r>
              <a:rPr lang="en-US" dirty="0" err="1"/>
              <a:t>lotta</a:t>
            </a:r>
            <a:r>
              <a:rPr lang="en-US" dirty="0"/>
              <a:t> </a:t>
            </a:r>
            <a:r>
              <a:rPr lang="en-US" dirty="0" smtClean="0"/>
              <a:t>cameras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Scanning all of the </a:t>
            </a:r>
            <a:r>
              <a:rPr lang="en-US" dirty="0" smtClean="0"/>
              <a:t>degrees!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Including a continuous viewing </a:t>
            </a:r>
            <a:r>
              <a:rPr lang="en-US" dirty="0" smtClean="0"/>
              <a:t>zone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Synched up with JWST</a:t>
            </a:r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5" name="Figure7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9305" y="283733"/>
            <a:ext cx="10193388" cy="424724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/>
          <p:cNvSpPr/>
          <p:nvPr/>
        </p:nvSpPr>
        <p:spPr>
          <a:xfrm>
            <a:off x="573253" y="5055825"/>
            <a:ext cx="15966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FOV Animation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55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0"/>
            <a:ext cx="12191999" cy="2540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/>
              <a:t>Oh TESS the planet-searcher</a:t>
            </a:r>
          </a:p>
          <a:p>
            <a:pPr marL="0" indent="0" algn="ctr">
              <a:buNone/>
            </a:pPr>
            <a:r>
              <a:rPr lang="en-US" dirty="0"/>
              <a:t>Led out of MIT</a:t>
            </a:r>
          </a:p>
          <a:p>
            <a:pPr marL="0" indent="0" algn="ctr">
              <a:buNone/>
            </a:pPr>
            <a:r>
              <a:rPr lang="en-US" dirty="0" smtClean="0"/>
              <a:t>Throw </a:t>
            </a:r>
            <a:r>
              <a:rPr lang="en-US" dirty="0"/>
              <a:t>in the MAST, </a:t>
            </a:r>
            <a:r>
              <a:rPr lang="en-US" dirty="0" err="1"/>
              <a:t>CfA</a:t>
            </a:r>
            <a:r>
              <a:rPr lang="en-US" dirty="0"/>
              <a:t> and Ames</a:t>
            </a:r>
          </a:p>
          <a:p>
            <a:pPr marL="0" indent="0" algn="ctr">
              <a:buNone/>
            </a:pPr>
            <a:r>
              <a:rPr lang="en-US" dirty="0"/>
              <a:t>And don’t forget GSFC…</a:t>
            </a:r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33" y="632882"/>
            <a:ext cx="1574800" cy="1066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33" y="5693834"/>
            <a:ext cx="10058400" cy="8184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5933" y="563032"/>
            <a:ext cx="1981200" cy="1206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33" y="2861732"/>
            <a:ext cx="3032740" cy="15070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5933" y="3741531"/>
            <a:ext cx="2048933" cy="2048933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220133" y="1699682"/>
            <a:ext cx="3877089" cy="5234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(SOC/POC)</a:t>
            </a:r>
            <a:endParaRPr lang="en-US" sz="24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9092554" y="1893035"/>
            <a:ext cx="2803111" cy="5234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2400" smtClean="0"/>
              <a:t>(TSO)</a:t>
            </a:r>
            <a:endParaRPr lang="en-US" sz="24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289539" y="4428800"/>
            <a:ext cx="3877089" cy="5234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smtClean="0"/>
              <a:t>(SPOC)</a:t>
            </a:r>
            <a:endParaRPr lang="en-US" sz="2400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9160288" y="3211072"/>
            <a:ext cx="2803111" cy="5234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2400" dirty="0" smtClean="0"/>
              <a:t>(GI Program)</a:t>
            </a:r>
            <a:endParaRPr lang="en-US" sz="24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556" y="2975016"/>
            <a:ext cx="2206888" cy="1370867"/>
          </a:xfrm>
          <a:prstGeom prst="rect">
            <a:avLst/>
          </a:prstGeom>
        </p:spPr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4293022" y="4328949"/>
            <a:ext cx="2803111" cy="5234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2400" smtClean="0"/>
              <a:t>(</a:t>
            </a:r>
            <a:r>
              <a:rPr lang="en-US" sz="2400" dirty="0" err="1" smtClean="0"/>
              <a:t>ExoFOP</a:t>
            </a:r>
            <a:r>
              <a:rPr lang="en-US" sz="2400" dirty="0" smtClean="0"/>
              <a:t>-TESS)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32996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880330"/>
            <a:ext cx="12191999" cy="2540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(The karaoke version says ‘SCAT’)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(I’m not doing that)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562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ccultationgraphh264fullsiz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75466" y="152400"/>
            <a:ext cx="11650133" cy="65532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2" y="1694062"/>
            <a:ext cx="4284132" cy="42495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When your stars do </a:t>
            </a:r>
            <a:r>
              <a:rPr lang="en-US" dirty="0" smtClean="0"/>
              <a:t>this</a:t>
            </a:r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r>
              <a:rPr lang="en-US" dirty="0"/>
              <a:t>And your curves </a:t>
            </a:r>
            <a:r>
              <a:rPr lang="en-US" dirty="0" smtClean="0"/>
              <a:t>displace</a:t>
            </a:r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r>
              <a:rPr lang="en-US" dirty="0"/>
              <a:t>Then your star's got </a:t>
            </a:r>
            <a:r>
              <a:rPr lang="en-US" dirty="0" smtClean="0"/>
              <a:t>this</a:t>
            </a:r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r>
              <a:rPr lang="en-US" dirty="0"/>
              <a:t>Transiting its face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7978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414</TotalTime>
  <Words>208</Words>
  <Application>Microsoft Macintosh PowerPoint</Application>
  <PresentationFormat>Widescreen</PresentationFormat>
  <Paragraphs>91</Paragraphs>
  <Slides>14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Calibri</vt:lpstr>
      <vt:lpstr>Calibri Light</vt:lpstr>
      <vt:lpstr>Lucida Sans</vt:lpstr>
      <vt:lpstr>Arial</vt:lpstr>
      <vt:lpstr>Office Theme</vt:lpstr>
      <vt:lpstr>A Whole New World Mission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Whole New World Mission</dc:title>
  <dc:creator>Microsoft Office User</dc:creator>
  <cp:lastModifiedBy>Microsoft Office User</cp:lastModifiedBy>
  <cp:revision>50</cp:revision>
  <dcterms:created xsi:type="dcterms:W3CDTF">2017-05-03T18:35:34Z</dcterms:created>
  <dcterms:modified xsi:type="dcterms:W3CDTF">2017-05-04T02:55:05Z</dcterms:modified>
</cp:coreProperties>
</file>