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84" r:id="rId5"/>
    <p:sldId id="286" r:id="rId6"/>
    <p:sldId id="301" r:id="rId7"/>
    <p:sldId id="296" r:id="rId8"/>
    <p:sldId id="300" r:id="rId9"/>
    <p:sldId id="290" r:id="rId10"/>
    <p:sldId id="307" r:id="rId11"/>
    <p:sldId id="302" r:id="rId12"/>
    <p:sldId id="304" r:id="rId13"/>
    <p:sldId id="305" r:id="rId14"/>
    <p:sldId id="306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B86"/>
    <a:srgbClr val="FFB51D"/>
    <a:srgbClr val="E9DAB4"/>
    <a:srgbClr val="0EF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335" autoAdjust="0"/>
    <p:restoredTop sz="96820" autoAdjust="0"/>
  </p:normalViewPr>
  <p:slideViewPr>
    <p:cSldViewPr snapToGrid="0" snapToObjects="1">
      <p:cViewPr>
        <p:scale>
          <a:sx n="90" d="100"/>
          <a:sy n="90" d="100"/>
        </p:scale>
        <p:origin x="14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DF55-05F1-8445-9865-B9A13D327285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E0065-29F5-3B41-B4D5-0AFA1CD0F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6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BE56-0FA1-924E-AAB1-B6DC09D3280F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ADFC-D727-0244-80B7-040D4919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28" y="315171"/>
            <a:ext cx="6700151" cy="107819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B51D"/>
                </a:solidFill>
              </a:rPr>
              <a:t>K2, TESS and the future</a:t>
            </a:r>
            <a:endParaRPr lang="en-US" dirty="0">
              <a:solidFill>
                <a:srgbClr val="FFB51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28" y="4446926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K2/TESS Special Session</a:t>
            </a:r>
          </a:p>
          <a:p>
            <a:pPr algn="l"/>
            <a:r>
              <a:rPr lang="en-US" dirty="0" smtClean="0"/>
              <a:t>#aas229, January 4 2017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Jessie Christiansen</a:t>
            </a:r>
          </a:p>
          <a:p>
            <a:pPr algn="l"/>
            <a:r>
              <a:rPr lang="en-US" dirty="0" smtClean="0"/>
              <a:t>Caltech/IPAC-</a:t>
            </a:r>
            <a:r>
              <a:rPr lang="en-US" dirty="0" err="1" smtClean="0"/>
              <a:t>NExScI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06675"/>
            <a:ext cx="86582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B51D"/>
                </a:solidFill>
              </a:rPr>
              <a:t>How much longer can </a:t>
            </a:r>
            <a:r>
              <a:rPr lang="en-US" sz="2000" i="1" dirty="0" err="1" smtClean="0">
                <a:solidFill>
                  <a:srgbClr val="FFB51D"/>
                </a:solidFill>
              </a:rPr>
              <a:t>Mamajek’s</a:t>
            </a:r>
            <a:r>
              <a:rPr lang="en-US" sz="2000" i="1" dirty="0" smtClean="0">
                <a:solidFill>
                  <a:srgbClr val="FFB51D"/>
                </a:solidFill>
              </a:rPr>
              <a:t> Law last?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2" y="846423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2083" y="1000123"/>
            <a:ext cx="235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NASA Exoplanet Archive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06095" y="3270450"/>
            <a:ext cx="3357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(Cumulative </a:t>
            </a:r>
            <a:r>
              <a:rPr lang="en-US" smtClean="0"/>
              <a:t># Exoplanets)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06675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How much longer can </a:t>
            </a:r>
            <a:r>
              <a:rPr lang="en-US" sz="2400" i="1" dirty="0" err="1" smtClean="0">
                <a:solidFill>
                  <a:srgbClr val="FFB51D"/>
                </a:solidFill>
              </a:rPr>
              <a:t>Mamajek’s</a:t>
            </a:r>
            <a:r>
              <a:rPr lang="en-US" sz="2400" i="1" dirty="0" smtClean="0">
                <a:solidFill>
                  <a:srgbClr val="FFB51D"/>
                </a:solidFill>
              </a:rPr>
              <a:t> Law last?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842963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7737" y="1889403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TESS – 5 years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06095" y="3270450"/>
            <a:ext cx="3357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(Cumulative </a:t>
            </a:r>
            <a:r>
              <a:rPr lang="en-US" smtClean="0"/>
              <a:t># Exoplanets)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803" y="196537"/>
            <a:ext cx="5836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B51D"/>
                </a:solidFill>
              </a:rPr>
              <a:t>The NASA </a:t>
            </a:r>
            <a:r>
              <a:rPr lang="en-US" sz="3600" i="1" dirty="0" smtClean="0">
                <a:solidFill>
                  <a:srgbClr val="FFB51D"/>
                </a:solidFill>
              </a:rPr>
              <a:t>WFIRST </a:t>
            </a:r>
            <a:r>
              <a:rPr lang="en-US" sz="3600" dirty="0" smtClean="0">
                <a:solidFill>
                  <a:srgbClr val="FFB51D"/>
                </a:solidFill>
              </a:rPr>
              <a:t>Mission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5895" y="1244605"/>
            <a:ext cx="267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Microlensing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WFIRST-AFTA </a:t>
            </a:r>
            <a:r>
              <a:rPr lang="en-US" dirty="0">
                <a:solidFill>
                  <a:schemeClr val="bg1"/>
                </a:solidFill>
              </a:rPr>
              <a:t>2015 </a:t>
            </a:r>
            <a:r>
              <a:rPr lang="en-US" dirty="0" smtClean="0">
                <a:solidFill>
                  <a:schemeClr val="bg1"/>
                </a:solidFill>
              </a:rPr>
              <a:t>Report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Spergel</a:t>
            </a:r>
            <a:r>
              <a:rPr lang="en-US" dirty="0" smtClean="0">
                <a:solidFill>
                  <a:schemeClr val="bg1"/>
                </a:solidFill>
              </a:rPr>
              <a:t> et al. 2015)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3" y="935201"/>
            <a:ext cx="4220589" cy="2976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87" y="3716672"/>
            <a:ext cx="5251154" cy="2912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483" y="5368918"/>
            <a:ext cx="267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chemeClr val="bg1"/>
                </a:solidFill>
              </a:rPr>
              <a:t>Transiting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Montet</a:t>
            </a:r>
            <a:r>
              <a:rPr lang="en-US" dirty="0" smtClean="0">
                <a:solidFill>
                  <a:schemeClr val="bg1"/>
                </a:solidFill>
              </a:rPr>
              <a:t>, Yee &amp; Penny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2016</a:t>
            </a:r>
          </a:p>
          <a:p>
            <a:pPr algn="r"/>
            <a:r>
              <a:rPr lang="nb-NO" dirty="0">
                <a:solidFill>
                  <a:schemeClr val="bg1"/>
                </a:solidFill>
              </a:rPr>
              <a:t>arXiv:1610.03067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06675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How much longer can </a:t>
            </a:r>
            <a:r>
              <a:rPr lang="en-US" sz="2400" i="1" dirty="0" err="1" smtClean="0">
                <a:solidFill>
                  <a:srgbClr val="FFB51D"/>
                </a:solidFill>
              </a:rPr>
              <a:t>Mamajek’s</a:t>
            </a:r>
            <a:r>
              <a:rPr lang="en-US" sz="2400" i="1" dirty="0" smtClean="0">
                <a:solidFill>
                  <a:srgbClr val="FFB51D"/>
                </a:solidFill>
              </a:rPr>
              <a:t> Law last?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842963"/>
            <a:ext cx="73152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842968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7740" y="1545505"/>
            <a:ext cx="295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WFIRST – 12 </a:t>
            </a:r>
            <a:r>
              <a:rPr lang="en-US" sz="2400" b="1" dirty="0" smtClean="0"/>
              <a:t>years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28863" y="1776335"/>
            <a:ext cx="5257800" cy="3938665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57737" y="1889403"/>
            <a:ext cx="212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TESS – 5 years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06095" y="3270450"/>
            <a:ext cx="3357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(Cumulative </a:t>
            </a:r>
            <a:r>
              <a:rPr lang="en-US" smtClean="0"/>
              <a:t># Exoplanets)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06675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How much longer can </a:t>
            </a:r>
            <a:r>
              <a:rPr lang="en-US" sz="2400" i="1" dirty="0" err="1" smtClean="0">
                <a:solidFill>
                  <a:srgbClr val="FFB51D"/>
                </a:solidFill>
              </a:rPr>
              <a:t>Mamajek’s</a:t>
            </a:r>
            <a:r>
              <a:rPr lang="en-US" sz="2400" i="1" dirty="0" smtClean="0">
                <a:solidFill>
                  <a:srgbClr val="FFB51D"/>
                </a:solidFill>
              </a:rPr>
              <a:t> Law last?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842963"/>
            <a:ext cx="7315200" cy="5486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328863" y="1776335"/>
            <a:ext cx="5257800" cy="3938665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29226" y="1199255"/>
            <a:ext cx="2957511" cy="4515745"/>
            <a:chOff x="5229226" y="1199255"/>
            <a:chExt cx="2957511" cy="4515745"/>
          </a:xfrm>
        </p:grpSpPr>
        <p:sp>
          <p:nvSpPr>
            <p:cNvPr id="9" name="TextBox 8"/>
            <p:cNvSpPr txBox="1"/>
            <p:nvPr/>
          </p:nvSpPr>
          <p:spPr>
            <a:xfrm>
              <a:off x="5229226" y="1199255"/>
              <a:ext cx="2957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PLATO – ?? years</a:t>
              </a:r>
              <a:endParaRPr lang="en-US" sz="2400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7829555" y="1430088"/>
              <a:ext cx="0" cy="4284912"/>
            </a:xfrm>
            <a:prstGeom prst="straightConnector1">
              <a:avLst/>
            </a:prstGeom>
            <a:ln w="95250">
              <a:solidFill>
                <a:srgbClr val="342B8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 rot="16200000">
            <a:off x="-206095" y="3270450"/>
            <a:ext cx="3357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(Cumulative </a:t>
            </a:r>
            <a:r>
              <a:rPr lang="en-US" smtClean="0"/>
              <a:t># Exoplanets)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803" y="196537"/>
            <a:ext cx="58364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The legacy of K2 and TESS</a:t>
            </a:r>
            <a:r>
              <a:rPr lang="is-IS" sz="2400" i="1" dirty="0" smtClean="0">
                <a:solidFill>
                  <a:srgbClr val="FFB51D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03" y="1009947"/>
            <a:ext cx="58364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Exoplanets!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Kepler has been successful at exploring the myriad planets and planetary systems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But</a:t>
            </a:r>
            <a:r>
              <a:rPr lang="is-IS" sz="2000" dirty="0" smtClean="0">
                <a:solidFill>
                  <a:schemeClr val="bg1"/>
                </a:solidFill>
              </a:rPr>
              <a:t>…</a:t>
            </a:r>
            <a:r>
              <a:rPr lang="en-US" sz="2000" i="1" dirty="0" smtClean="0">
                <a:solidFill>
                  <a:schemeClr val="bg1"/>
                </a:solidFill>
              </a:rPr>
              <a:t>“TESS is going to discover the planet we study for the next 100 years.” </a:t>
            </a:r>
            <a:r>
              <a:rPr lang="en-US" sz="2000" dirty="0" smtClean="0">
                <a:solidFill>
                  <a:schemeClr val="bg1"/>
                </a:solidFill>
              </a:rPr>
              <a:t>– Joe Harrington, 2012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JWST, LUVOIR/</a:t>
            </a:r>
            <a:r>
              <a:rPr lang="en-US" sz="2000" dirty="0" err="1" smtClean="0">
                <a:solidFill>
                  <a:schemeClr val="bg1"/>
                </a:solidFill>
              </a:rPr>
              <a:t>HabEx</a:t>
            </a:r>
            <a:r>
              <a:rPr lang="en-US" sz="2000" dirty="0" smtClean="0">
                <a:solidFill>
                  <a:schemeClr val="bg1"/>
                </a:solidFill>
              </a:rPr>
              <a:t> will have a momentous task!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Astrophysics!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K2 and TESS will leave behind one of the largest archives of extremely high precision time series photometry, allowing unprecedented studies of: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life and death of stars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Clusters and cluster environments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Solar system science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origin and nature of AGN activity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1984" y="508445"/>
            <a:ext cx="3442561" cy="5990933"/>
            <a:chOff x="4301834" y="508445"/>
            <a:chExt cx="3442561" cy="59909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00" y="508445"/>
              <a:ext cx="1559495" cy="59909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01834" y="508445"/>
              <a:ext cx="2662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The future is</a:t>
              </a:r>
              <a:r>
                <a:rPr lang="is-IS" sz="2400" i="1" dirty="0" smtClean="0">
                  <a:solidFill>
                    <a:schemeClr val="bg1"/>
                  </a:solidFill>
                </a:rPr>
                <a:t>…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6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06675"/>
            <a:ext cx="86582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B51D"/>
                </a:solidFill>
              </a:rPr>
              <a:t>The number of known exoplanets has been increasing exponentially for 25 years</a:t>
            </a:r>
            <a:r>
              <a:rPr lang="is-IS" sz="2000" i="1" dirty="0" smtClean="0">
                <a:solidFill>
                  <a:srgbClr val="FFB51D"/>
                </a:solidFill>
              </a:rPr>
              <a:t>…</a:t>
            </a:r>
            <a:endParaRPr lang="en-US" sz="2000" i="1" dirty="0" smtClean="0">
              <a:solidFill>
                <a:srgbClr val="FFB51D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19" y="820331"/>
            <a:ext cx="6801734" cy="52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04" y="677451"/>
            <a:ext cx="5627963" cy="5883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874426">
            <a:off x="4015339" y="3986213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B51D"/>
                </a:solidFill>
              </a:rPr>
              <a:t>Mamajek’s</a:t>
            </a:r>
            <a:r>
              <a:rPr lang="en-US" sz="3600" b="1" dirty="0" smtClean="0">
                <a:solidFill>
                  <a:srgbClr val="FFB51D"/>
                </a:solidFill>
              </a:rPr>
              <a:t> Law</a:t>
            </a:r>
            <a:endParaRPr lang="en-US" sz="3600" b="1" dirty="0">
              <a:solidFill>
                <a:srgbClr val="FFB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803" y="196537"/>
            <a:ext cx="583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Depth of surveys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1" y="756373"/>
            <a:ext cx="5857875" cy="58578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51653" y="421919"/>
            <a:ext cx="2441366" cy="1118896"/>
            <a:chOff x="4279045" y="362838"/>
            <a:chExt cx="1951716" cy="2105801"/>
          </a:xfrm>
        </p:grpSpPr>
        <p:sp>
          <p:nvSpPr>
            <p:cNvPr id="25" name="Rounded Rectangle 24"/>
            <p:cNvSpPr/>
            <p:nvPr/>
          </p:nvSpPr>
          <p:spPr>
            <a:xfrm>
              <a:off x="4279045" y="362838"/>
              <a:ext cx="1951716" cy="2105801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4157" y="492597"/>
              <a:ext cx="1735778" cy="173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Ground-based surveys – reach to 500pc (940 planets)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96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803" y="196537"/>
            <a:ext cx="583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Depth of surveys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0" y="756373"/>
            <a:ext cx="5857875" cy="58578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51653" y="421919"/>
            <a:ext cx="2441366" cy="1118896"/>
            <a:chOff x="4279045" y="362838"/>
            <a:chExt cx="1951716" cy="2105801"/>
          </a:xfrm>
        </p:grpSpPr>
        <p:sp>
          <p:nvSpPr>
            <p:cNvPr id="25" name="Rounded Rectangle 24"/>
            <p:cNvSpPr/>
            <p:nvPr/>
          </p:nvSpPr>
          <p:spPr>
            <a:xfrm>
              <a:off x="4279045" y="362838"/>
              <a:ext cx="1951716" cy="2105801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4157" y="492597"/>
              <a:ext cx="1735778" cy="173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Ground-based surveys – reach to 500pc (940 planets)</a:t>
              </a:r>
              <a:endParaRPr lang="en-US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9897" y="952530"/>
            <a:ext cx="2441366" cy="1105414"/>
            <a:chOff x="4279045" y="362840"/>
            <a:chExt cx="1951716" cy="1834678"/>
          </a:xfrm>
        </p:grpSpPr>
        <p:sp>
          <p:nvSpPr>
            <p:cNvPr id="10" name="Rounded Rectangle 9"/>
            <p:cNvSpPr/>
            <p:nvPr/>
          </p:nvSpPr>
          <p:spPr>
            <a:xfrm>
              <a:off x="4279045" y="362840"/>
              <a:ext cx="1951716" cy="1834678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94157" y="492597"/>
              <a:ext cx="1735778" cy="153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Kepler survey – reaches to 1500pc</a:t>
              </a:r>
            </a:p>
            <a:p>
              <a:r>
                <a:rPr lang="en-US" i="1" dirty="0" smtClean="0"/>
                <a:t>(2331 planets)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21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803" y="196537"/>
            <a:ext cx="583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Depth of surveys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0" y="756373"/>
            <a:ext cx="5857875" cy="58578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51653" y="421919"/>
            <a:ext cx="2441366" cy="1118896"/>
            <a:chOff x="4279045" y="362838"/>
            <a:chExt cx="1951716" cy="2105801"/>
          </a:xfrm>
        </p:grpSpPr>
        <p:sp>
          <p:nvSpPr>
            <p:cNvPr id="25" name="Rounded Rectangle 24"/>
            <p:cNvSpPr/>
            <p:nvPr/>
          </p:nvSpPr>
          <p:spPr>
            <a:xfrm>
              <a:off x="4279045" y="362838"/>
              <a:ext cx="1951716" cy="2105801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4157" y="492597"/>
              <a:ext cx="1735778" cy="173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Ground-based surveys – reach to 500pc (940 planets)</a:t>
              </a:r>
              <a:endParaRPr lang="en-US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9313" y="3685310"/>
            <a:ext cx="2806604" cy="811086"/>
            <a:chOff x="4342678" y="362840"/>
            <a:chExt cx="2083324" cy="1346175"/>
          </a:xfrm>
        </p:grpSpPr>
        <p:sp>
          <p:nvSpPr>
            <p:cNvPr id="13" name="Rounded Rectangle 12"/>
            <p:cNvSpPr/>
            <p:nvPr/>
          </p:nvSpPr>
          <p:spPr>
            <a:xfrm>
              <a:off x="4342678" y="362840"/>
              <a:ext cx="1888083" cy="1346175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50681" y="492597"/>
              <a:ext cx="1975321" cy="107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K2 survey – reaches to 500pc (178 planets)</a:t>
              </a:r>
              <a:endParaRPr lang="en-US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897" y="952530"/>
            <a:ext cx="2441366" cy="1105414"/>
            <a:chOff x="4279045" y="362840"/>
            <a:chExt cx="1951716" cy="1834678"/>
          </a:xfrm>
        </p:grpSpPr>
        <p:sp>
          <p:nvSpPr>
            <p:cNvPr id="16" name="Rounded Rectangle 15"/>
            <p:cNvSpPr/>
            <p:nvPr/>
          </p:nvSpPr>
          <p:spPr>
            <a:xfrm>
              <a:off x="4279045" y="362840"/>
              <a:ext cx="1951716" cy="1834678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4157" y="492597"/>
              <a:ext cx="1735778" cy="153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Kepler survey – reaches to 1500pc</a:t>
              </a:r>
            </a:p>
            <a:p>
              <a:r>
                <a:rPr lang="en-US" i="1" dirty="0" smtClean="0"/>
                <a:t>(2331 planets)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805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9" y="832138"/>
            <a:ext cx="731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71437" y="3394353"/>
            <a:ext cx="3357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(Cumulative </a:t>
            </a:r>
            <a:r>
              <a:rPr lang="en-US" smtClean="0"/>
              <a:t># Exoplanets)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86371" y="1000122"/>
            <a:ext cx="235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NASA Exoplanet Archive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0025" y="206675"/>
            <a:ext cx="8658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How much longer can </a:t>
            </a:r>
            <a:r>
              <a:rPr lang="en-US" sz="2400" i="1" dirty="0" err="1" smtClean="0">
                <a:solidFill>
                  <a:srgbClr val="FFB51D"/>
                </a:solidFill>
              </a:rPr>
              <a:t>Mamajek’s</a:t>
            </a:r>
            <a:r>
              <a:rPr lang="en-US" sz="2400" i="1" dirty="0" smtClean="0">
                <a:solidFill>
                  <a:srgbClr val="FFB51D"/>
                </a:solidFill>
              </a:rPr>
              <a:t> Law last?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803" y="196537"/>
            <a:ext cx="5836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B51D"/>
                </a:solidFill>
              </a:rPr>
              <a:t>The NASA </a:t>
            </a:r>
            <a:r>
              <a:rPr lang="en-US" sz="3600" i="1" dirty="0" smtClean="0">
                <a:solidFill>
                  <a:srgbClr val="FFB51D"/>
                </a:solidFill>
              </a:rPr>
              <a:t>TESS</a:t>
            </a:r>
            <a:r>
              <a:rPr lang="en-US" sz="3600" dirty="0" smtClean="0">
                <a:solidFill>
                  <a:srgbClr val="FFB51D"/>
                </a:solidFill>
              </a:rPr>
              <a:t> Mission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6" name="Picture 25" descr="Screen Shot 2016-03-30 at 3.3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1591321"/>
            <a:ext cx="7879150" cy="41494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8650" y="5740777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Sullivan+2015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1575" y="2386015"/>
            <a:ext cx="7774374" cy="4304354"/>
            <a:chOff x="1171575" y="2386015"/>
            <a:chExt cx="7774374" cy="4304354"/>
          </a:xfrm>
        </p:grpSpPr>
        <p:grpSp>
          <p:nvGrpSpPr>
            <p:cNvPr id="28" name="Group 27"/>
            <p:cNvGrpSpPr/>
            <p:nvPr/>
          </p:nvGrpSpPr>
          <p:grpSpPr>
            <a:xfrm>
              <a:off x="5343525" y="5529849"/>
              <a:ext cx="3602424" cy="1160520"/>
              <a:chOff x="4279045" y="362837"/>
              <a:chExt cx="1797270" cy="116052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279045" y="362837"/>
                <a:ext cx="1797270" cy="1160520"/>
              </a:xfrm>
              <a:prstGeom prst="roundRect">
                <a:avLst/>
              </a:prstGeom>
              <a:solidFill>
                <a:srgbClr val="FFB51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337578" y="479082"/>
                <a:ext cx="16751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 smtClean="0"/>
                  <a:t>23,000 planets</a:t>
                </a:r>
              </a:p>
              <a:p>
                <a:endParaRPr lang="is-IS" dirty="0"/>
              </a:p>
              <a:p>
                <a:r>
                  <a:rPr lang="is-IS" dirty="0" smtClean="0"/>
                  <a:t>(not planet candidates.... </a:t>
                </a:r>
                <a:r>
                  <a:rPr lang="en-US" i="1" dirty="0"/>
                  <a:t>p</a:t>
                </a:r>
                <a:r>
                  <a:rPr lang="is-IS" i="1" dirty="0" smtClean="0"/>
                  <a:t>lanets</a:t>
                </a:r>
                <a:r>
                  <a:rPr lang="is-IS" dirty="0" smtClean="0"/>
                  <a:t>)</a:t>
                </a:r>
                <a:endParaRPr lang="en-US" dirty="0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1171575" y="2386015"/>
              <a:ext cx="4514850" cy="2962187"/>
            </a:xfrm>
            <a:prstGeom prst="ellipse">
              <a:avLst/>
            </a:prstGeom>
            <a:noFill/>
            <a:ln w="66675">
              <a:solidFill>
                <a:srgbClr val="FFB5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803" y="196537"/>
            <a:ext cx="583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Depth of surveys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0" y="756373"/>
            <a:ext cx="5857875" cy="585787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51653" y="421919"/>
            <a:ext cx="2441366" cy="1118896"/>
            <a:chOff x="4279045" y="362838"/>
            <a:chExt cx="1951716" cy="2105801"/>
          </a:xfrm>
        </p:grpSpPr>
        <p:sp>
          <p:nvSpPr>
            <p:cNvPr id="25" name="Rounded Rectangle 24"/>
            <p:cNvSpPr/>
            <p:nvPr/>
          </p:nvSpPr>
          <p:spPr>
            <a:xfrm>
              <a:off x="4279045" y="362838"/>
              <a:ext cx="1951716" cy="2105801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4157" y="492597"/>
              <a:ext cx="1735778" cy="173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Ground-based surveys – reach to 500pc (940 planets)</a:t>
              </a:r>
              <a:endParaRPr lang="en-US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9313" y="3685310"/>
            <a:ext cx="2806604" cy="811086"/>
            <a:chOff x="4342678" y="362840"/>
            <a:chExt cx="2083324" cy="1346175"/>
          </a:xfrm>
        </p:grpSpPr>
        <p:sp>
          <p:nvSpPr>
            <p:cNvPr id="13" name="Rounded Rectangle 12"/>
            <p:cNvSpPr/>
            <p:nvPr/>
          </p:nvSpPr>
          <p:spPr>
            <a:xfrm>
              <a:off x="4342678" y="362840"/>
              <a:ext cx="1888083" cy="1346175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50681" y="492597"/>
              <a:ext cx="1975321" cy="107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K2 survey – reaches to 500pc (178 planets)</a:t>
              </a:r>
              <a:endParaRPr lang="en-US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897" y="952530"/>
            <a:ext cx="2441366" cy="1105414"/>
            <a:chOff x="4279045" y="362840"/>
            <a:chExt cx="1951716" cy="1834678"/>
          </a:xfrm>
        </p:grpSpPr>
        <p:sp>
          <p:nvSpPr>
            <p:cNvPr id="16" name="Rounded Rectangle 15"/>
            <p:cNvSpPr/>
            <p:nvPr/>
          </p:nvSpPr>
          <p:spPr>
            <a:xfrm>
              <a:off x="4279045" y="362840"/>
              <a:ext cx="1951716" cy="1834678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4157" y="492597"/>
              <a:ext cx="1735778" cy="153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Kepler survey – reaches to 1500pc</a:t>
              </a:r>
            </a:p>
            <a:p>
              <a:r>
                <a:rPr lang="en-US" i="1" dirty="0" smtClean="0"/>
                <a:t>(2331 planets)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76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0" y="756373"/>
            <a:ext cx="5857875" cy="5857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803" y="196537"/>
            <a:ext cx="5836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B51D"/>
                </a:solidFill>
              </a:rPr>
              <a:t>Depth of surveys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51653" y="421919"/>
            <a:ext cx="2441366" cy="1118896"/>
            <a:chOff x="4279045" y="362838"/>
            <a:chExt cx="1951716" cy="2105801"/>
          </a:xfrm>
        </p:grpSpPr>
        <p:sp>
          <p:nvSpPr>
            <p:cNvPr id="25" name="Rounded Rectangle 24"/>
            <p:cNvSpPr/>
            <p:nvPr/>
          </p:nvSpPr>
          <p:spPr>
            <a:xfrm>
              <a:off x="4279045" y="362838"/>
              <a:ext cx="1951716" cy="2105801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4157" y="492597"/>
              <a:ext cx="1735778" cy="173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Ground-based surveys – reach to 500pc (940 planets)</a:t>
              </a:r>
              <a:endParaRPr lang="en-US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1469" y="5095015"/>
            <a:ext cx="2315245" cy="811086"/>
            <a:chOff x="4279045" y="362840"/>
            <a:chExt cx="1850890" cy="1346175"/>
          </a:xfrm>
        </p:grpSpPr>
        <p:sp>
          <p:nvSpPr>
            <p:cNvPr id="16" name="Rounded Rectangle 15"/>
            <p:cNvSpPr/>
            <p:nvPr/>
          </p:nvSpPr>
          <p:spPr>
            <a:xfrm>
              <a:off x="4279045" y="362840"/>
              <a:ext cx="1728122" cy="1346175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94157" y="492597"/>
              <a:ext cx="1735778" cy="107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TESS survey – reaches to 1000pc</a:t>
              </a:r>
              <a:endParaRPr lang="en-US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9897" y="952530"/>
            <a:ext cx="2441366" cy="1105414"/>
            <a:chOff x="4279045" y="362840"/>
            <a:chExt cx="1951716" cy="1834678"/>
          </a:xfrm>
        </p:grpSpPr>
        <p:sp>
          <p:nvSpPr>
            <p:cNvPr id="19" name="Rounded Rectangle 18"/>
            <p:cNvSpPr/>
            <p:nvPr/>
          </p:nvSpPr>
          <p:spPr>
            <a:xfrm>
              <a:off x="4279045" y="362840"/>
              <a:ext cx="1951716" cy="1834678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4157" y="492597"/>
              <a:ext cx="1735778" cy="153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Kepler survey – reaches to 1500pc</a:t>
              </a:r>
            </a:p>
            <a:p>
              <a:r>
                <a:rPr lang="en-US" i="1" dirty="0" smtClean="0"/>
                <a:t>(2331 planets)</a:t>
              </a:r>
              <a:endParaRPr lang="en-US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29313" y="3685310"/>
            <a:ext cx="2806604" cy="811086"/>
            <a:chOff x="4342678" y="362840"/>
            <a:chExt cx="2083324" cy="1346175"/>
          </a:xfrm>
        </p:grpSpPr>
        <p:sp>
          <p:nvSpPr>
            <p:cNvPr id="22" name="Rounded Rectangle 21"/>
            <p:cNvSpPr/>
            <p:nvPr/>
          </p:nvSpPr>
          <p:spPr>
            <a:xfrm>
              <a:off x="4342678" y="362840"/>
              <a:ext cx="1888083" cy="1346175"/>
            </a:xfrm>
            <a:prstGeom prst="roundRect">
              <a:avLst/>
            </a:prstGeom>
            <a:solidFill>
              <a:srgbClr val="FFB51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0681" y="492597"/>
              <a:ext cx="1975321" cy="1072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K2 survey – reaches to 500pc (178 planets)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5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10262</TotalTime>
  <Words>414</Words>
  <Application>Microsoft Macintosh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K2, TESS and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 Ames Research Center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Microsoft Office User</cp:lastModifiedBy>
  <cp:revision>266</cp:revision>
  <dcterms:created xsi:type="dcterms:W3CDTF">2016-02-19T01:18:59Z</dcterms:created>
  <dcterms:modified xsi:type="dcterms:W3CDTF">2017-01-05T01:57:56Z</dcterms:modified>
</cp:coreProperties>
</file>