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518" r:id="rId2"/>
    <p:sldId id="522" r:id="rId3"/>
    <p:sldId id="538" r:id="rId4"/>
    <p:sldId id="539" r:id="rId5"/>
    <p:sldId id="540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37" r:id="rId14"/>
    <p:sldId id="549" r:id="rId15"/>
    <p:sldId id="535" r:id="rId16"/>
    <p:sldId id="548" r:id="rId17"/>
    <p:sldId id="550" r:id="rId18"/>
    <p:sldId id="532" r:id="rId19"/>
    <p:sldId id="519" r:id="rId20"/>
    <p:sldId id="554" r:id="rId21"/>
    <p:sldId id="551" r:id="rId22"/>
    <p:sldId id="552" r:id="rId23"/>
    <p:sldId id="536" r:id="rId24"/>
    <p:sldId id="553" r:id="rId25"/>
    <p:sldId id="533" r:id="rId26"/>
  </p:sldIdLst>
  <p:sldSz cx="9144000" cy="6858000" type="screen4x3"/>
  <p:notesSz cx="6894513" cy="9180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y Lemus" initials="RB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0DD"/>
    <a:srgbClr val="C1E2FB"/>
    <a:srgbClr val="333399"/>
    <a:srgbClr val="79001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8" autoAdjust="0"/>
    <p:restoredTop sz="94329" autoAdjust="0"/>
  </p:normalViewPr>
  <p:slideViewPr>
    <p:cSldViewPr>
      <p:cViewPr>
        <p:scale>
          <a:sx n="104" d="100"/>
          <a:sy n="104" d="100"/>
        </p:scale>
        <p:origin x="2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9DD7C-25E1-B344-BFEC-68A532FD15D2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17F465-EEEC-C34A-A24B-EC28617FB160}">
      <dgm:prSet phldrT="[Text]"/>
      <dgm:spPr/>
      <dgm:t>
        <a:bodyPr/>
        <a:lstStyle/>
        <a:p>
          <a:r>
            <a:rPr lang="en-US" dirty="0" smtClean="0"/>
            <a:t>Observation summaries</a:t>
          </a:r>
          <a:endParaRPr lang="en-US" dirty="0"/>
        </a:p>
      </dgm:t>
    </dgm:pt>
    <dgm:pt modelId="{EED18B5D-9709-4146-AFA4-869D338C626F}" type="parTrans" cxnId="{DDC1C3E9-53AA-0142-A1B8-6517BA480A9F}">
      <dgm:prSet/>
      <dgm:spPr/>
      <dgm:t>
        <a:bodyPr/>
        <a:lstStyle/>
        <a:p>
          <a:endParaRPr lang="en-US"/>
        </a:p>
      </dgm:t>
    </dgm:pt>
    <dgm:pt modelId="{223D930C-9D6C-524F-BE43-0E14CFD40B41}" type="sibTrans" cxnId="{DDC1C3E9-53AA-0142-A1B8-6517BA480A9F}">
      <dgm:prSet/>
      <dgm:spPr/>
      <dgm:t>
        <a:bodyPr/>
        <a:lstStyle/>
        <a:p>
          <a:endParaRPr lang="en-US"/>
        </a:p>
      </dgm:t>
    </dgm:pt>
    <dgm:pt modelId="{800DFF2B-FB96-C04E-92AA-01D807827508}">
      <dgm:prSet phldrT="[Text]"/>
      <dgm:spPr/>
      <dgm:t>
        <a:bodyPr/>
        <a:lstStyle/>
        <a:p>
          <a:r>
            <a:rPr lang="en-US" dirty="0" smtClean="0"/>
            <a:t>Derived parameters</a:t>
          </a:r>
          <a:endParaRPr lang="en-US" dirty="0"/>
        </a:p>
      </dgm:t>
    </dgm:pt>
    <dgm:pt modelId="{73985113-BA5E-E244-95D5-6FC875480E1D}" type="parTrans" cxnId="{87A342F2-829E-5E41-A784-1F8F78F2C747}">
      <dgm:prSet/>
      <dgm:spPr/>
      <dgm:t>
        <a:bodyPr/>
        <a:lstStyle/>
        <a:p>
          <a:endParaRPr lang="en-US"/>
        </a:p>
      </dgm:t>
    </dgm:pt>
    <dgm:pt modelId="{76382C64-CCFF-3149-800D-060210E657E0}" type="sibTrans" cxnId="{87A342F2-829E-5E41-A784-1F8F78F2C747}">
      <dgm:prSet/>
      <dgm:spPr/>
      <dgm:t>
        <a:bodyPr/>
        <a:lstStyle/>
        <a:p>
          <a:endParaRPr lang="en-US"/>
        </a:p>
      </dgm:t>
    </dgm:pt>
    <dgm:pt modelId="{C4A006EF-F610-0E4D-8DD7-1D5816082ECA}">
      <dgm:prSet phldrT="[Text]"/>
      <dgm:spPr/>
      <dgm:t>
        <a:bodyPr/>
        <a:lstStyle/>
        <a:p>
          <a:r>
            <a:rPr lang="en-US" dirty="0" smtClean="0"/>
            <a:t>Files</a:t>
          </a:r>
          <a:endParaRPr lang="en-US" dirty="0"/>
        </a:p>
      </dgm:t>
    </dgm:pt>
    <dgm:pt modelId="{E05E7525-9B18-154C-AC62-8C3B77B6F48F}" type="parTrans" cxnId="{BCAA7399-B75A-3949-80F9-C2986EA35779}">
      <dgm:prSet/>
      <dgm:spPr/>
      <dgm:t>
        <a:bodyPr/>
        <a:lstStyle/>
        <a:p>
          <a:endParaRPr lang="en-US"/>
        </a:p>
      </dgm:t>
    </dgm:pt>
    <dgm:pt modelId="{BFE7D6EA-1483-B341-A8F6-C286E112B924}" type="sibTrans" cxnId="{BCAA7399-B75A-3949-80F9-C2986EA35779}">
      <dgm:prSet/>
      <dgm:spPr/>
      <dgm:t>
        <a:bodyPr/>
        <a:lstStyle/>
        <a:p>
          <a:endParaRPr lang="en-US"/>
        </a:p>
      </dgm:t>
    </dgm:pt>
    <dgm:pt modelId="{2C0AE612-CEB9-2249-8FE7-19A1B882BBDD}">
      <dgm:prSet/>
      <dgm:spPr/>
      <dgm:t>
        <a:bodyPr/>
        <a:lstStyle/>
        <a:p>
          <a:r>
            <a:rPr lang="en-US" dirty="0" smtClean="0"/>
            <a:t>Observing notes</a:t>
          </a:r>
          <a:endParaRPr lang="en-US" dirty="0"/>
        </a:p>
      </dgm:t>
    </dgm:pt>
    <dgm:pt modelId="{EF1FC36A-A24C-BF44-B38D-7D4BE03C2329}" type="parTrans" cxnId="{FA1AA7EA-6594-4948-999A-1DB4741E2C90}">
      <dgm:prSet/>
      <dgm:spPr/>
      <dgm:t>
        <a:bodyPr/>
        <a:lstStyle/>
        <a:p>
          <a:endParaRPr lang="en-US"/>
        </a:p>
      </dgm:t>
    </dgm:pt>
    <dgm:pt modelId="{E9A3E02F-3E9A-CD4C-909D-EC3AC2156DC7}" type="sibTrans" cxnId="{FA1AA7EA-6594-4948-999A-1DB4741E2C90}">
      <dgm:prSet/>
      <dgm:spPr/>
      <dgm:t>
        <a:bodyPr/>
        <a:lstStyle/>
        <a:p>
          <a:endParaRPr lang="en-US"/>
        </a:p>
      </dgm:t>
    </dgm:pt>
    <dgm:pt modelId="{FDF765E2-D19C-0849-AFE9-A891BACD0C1B}" type="pres">
      <dgm:prSet presAssocID="{B7E9DD7C-25E1-B344-BFEC-68A532FD15D2}" presName="cycle" presStyleCnt="0">
        <dgm:presLayoutVars>
          <dgm:dir/>
          <dgm:resizeHandles val="exact"/>
        </dgm:presLayoutVars>
      </dgm:prSet>
      <dgm:spPr/>
    </dgm:pt>
    <dgm:pt modelId="{5786E5B8-8C44-FE45-9290-8FEC0E1EEFCC}" type="pres">
      <dgm:prSet presAssocID="{1417F465-EEEC-C34A-A24B-EC28617FB16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0B26-BFCF-CF43-A41D-0E7F36520E54}" type="pres">
      <dgm:prSet presAssocID="{223D930C-9D6C-524F-BE43-0E14CFD40B41}" presName="sibTrans" presStyleLbl="sibTrans2D1" presStyleIdx="0" presStyleCnt="4" custAng="462492"/>
      <dgm:spPr/>
    </dgm:pt>
    <dgm:pt modelId="{B6ADED08-D5AA-064C-A205-2F2A3EFCFA10}" type="pres">
      <dgm:prSet presAssocID="{223D930C-9D6C-524F-BE43-0E14CFD40B41}" presName="connectorText" presStyleLbl="sibTrans2D1" presStyleIdx="0" presStyleCnt="4"/>
      <dgm:spPr/>
    </dgm:pt>
    <dgm:pt modelId="{F217FD08-C738-BA43-9CA0-04C36B5D9A96}" type="pres">
      <dgm:prSet presAssocID="{800DFF2B-FB96-C04E-92AA-01D80782750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AC0ED-9B4C-3048-9E55-10415802C7A6}" type="pres">
      <dgm:prSet presAssocID="{76382C64-CCFF-3149-800D-060210E657E0}" presName="sibTrans" presStyleLbl="sibTrans2D1" presStyleIdx="1" presStyleCnt="4"/>
      <dgm:spPr/>
    </dgm:pt>
    <dgm:pt modelId="{CBC11670-8780-B049-ABDA-B8B9429B3ABC}" type="pres">
      <dgm:prSet presAssocID="{76382C64-CCFF-3149-800D-060210E657E0}" presName="connectorText" presStyleLbl="sibTrans2D1" presStyleIdx="1" presStyleCnt="4"/>
      <dgm:spPr/>
    </dgm:pt>
    <dgm:pt modelId="{CCE0B397-897B-944B-9EA6-95DA3E72BAC0}" type="pres">
      <dgm:prSet presAssocID="{C4A006EF-F610-0E4D-8DD7-1D5816082EC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22EFB-FC16-404B-AC99-3F6F3C51A3D9}" type="pres">
      <dgm:prSet presAssocID="{BFE7D6EA-1483-B341-A8F6-C286E112B924}" presName="sibTrans" presStyleLbl="sibTrans2D1" presStyleIdx="2" presStyleCnt="4" custAng="10907911"/>
      <dgm:spPr/>
    </dgm:pt>
    <dgm:pt modelId="{147C339F-C790-8442-A523-F95457893719}" type="pres">
      <dgm:prSet presAssocID="{BFE7D6EA-1483-B341-A8F6-C286E112B924}" presName="connectorText" presStyleLbl="sibTrans2D1" presStyleIdx="2" presStyleCnt="4"/>
      <dgm:spPr/>
    </dgm:pt>
    <dgm:pt modelId="{3A367EA7-B786-9D40-8045-60C3175391F6}" type="pres">
      <dgm:prSet presAssocID="{2C0AE612-CEB9-2249-8FE7-19A1B882BBD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58DB3-1D92-EE43-B529-3E0E1C408093}" type="pres">
      <dgm:prSet presAssocID="{E9A3E02F-3E9A-CD4C-909D-EC3AC2156DC7}" presName="sibTrans" presStyleLbl="sibTrans2D1" presStyleIdx="3" presStyleCnt="4"/>
      <dgm:spPr/>
    </dgm:pt>
    <dgm:pt modelId="{EF1CA0E9-AC49-CE4A-B189-72C238598347}" type="pres">
      <dgm:prSet presAssocID="{E9A3E02F-3E9A-CD4C-909D-EC3AC2156DC7}" presName="connectorText" presStyleLbl="sibTrans2D1" presStyleIdx="3" presStyleCnt="4"/>
      <dgm:spPr/>
    </dgm:pt>
  </dgm:ptLst>
  <dgm:cxnLst>
    <dgm:cxn modelId="{E1547313-9D65-224A-93C9-E47485A1E76D}" type="presOf" srcId="{1417F465-EEEC-C34A-A24B-EC28617FB160}" destId="{5786E5B8-8C44-FE45-9290-8FEC0E1EEFCC}" srcOrd="0" destOrd="0" presId="urn:microsoft.com/office/officeart/2005/8/layout/cycle2"/>
    <dgm:cxn modelId="{96944490-65C7-AC49-8FAB-7BDC2A7F1049}" type="presOf" srcId="{E9A3E02F-3E9A-CD4C-909D-EC3AC2156DC7}" destId="{EF1CA0E9-AC49-CE4A-B189-72C238598347}" srcOrd="1" destOrd="0" presId="urn:microsoft.com/office/officeart/2005/8/layout/cycle2"/>
    <dgm:cxn modelId="{BCAA7399-B75A-3949-80F9-C2986EA35779}" srcId="{B7E9DD7C-25E1-B344-BFEC-68A532FD15D2}" destId="{C4A006EF-F610-0E4D-8DD7-1D5816082ECA}" srcOrd="2" destOrd="0" parTransId="{E05E7525-9B18-154C-AC62-8C3B77B6F48F}" sibTransId="{BFE7D6EA-1483-B341-A8F6-C286E112B924}"/>
    <dgm:cxn modelId="{567B2669-97D4-5748-B528-217B08E9081B}" type="presOf" srcId="{2C0AE612-CEB9-2249-8FE7-19A1B882BBDD}" destId="{3A367EA7-B786-9D40-8045-60C3175391F6}" srcOrd="0" destOrd="0" presId="urn:microsoft.com/office/officeart/2005/8/layout/cycle2"/>
    <dgm:cxn modelId="{933C25C7-BB79-8747-BDE9-ADCD8445638C}" type="presOf" srcId="{76382C64-CCFF-3149-800D-060210E657E0}" destId="{CBC11670-8780-B049-ABDA-B8B9429B3ABC}" srcOrd="1" destOrd="0" presId="urn:microsoft.com/office/officeart/2005/8/layout/cycle2"/>
    <dgm:cxn modelId="{757FB976-93E2-064B-A5F6-4EACF40A1A56}" type="presOf" srcId="{800DFF2B-FB96-C04E-92AA-01D807827508}" destId="{F217FD08-C738-BA43-9CA0-04C36B5D9A96}" srcOrd="0" destOrd="0" presId="urn:microsoft.com/office/officeart/2005/8/layout/cycle2"/>
    <dgm:cxn modelId="{DDC1C3E9-53AA-0142-A1B8-6517BA480A9F}" srcId="{B7E9DD7C-25E1-B344-BFEC-68A532FD15D2}" destId="{1417F465-EEEC-C34A-A24B-EC28617FB160}" srcOrd="0" destOrd="0" parTransId="{EED18B5D-9709-4146-AFA4-869D338C626F}" sibTransId="{223D930C-9D6C-524F-BE43-0E14CFD40B41}"/>
    <dgm:cxn modelId="{0E988D67-548C-A242-9B94-46215C80B9B0}" type="presOf" srcId="{76382C64-CCFF-3149-800D-060210E657E0}" destId="{B50AC0ED-9B4C-3048-9E55-10415802C7A6}" srcOrd="0" destOrd="0" presId="urn:microsoft.com/office/officeart/2005/8/layout/cycle2"/>
    <dgm:cxn modelId="{BB94785B-DECA-3D41-8D27-14C7BB1EA9EF}" type="presOf" srcId="{223D930C-9D6C-524F-BE43-0E14CFD40B41}" destId="{78380B26-BFCF-CF43-A41D-0E7F36520E54}" srcOrd="0" destOrd="0" presId="urn:microsoft.com/office/officeart/2005/8/layout/cycle2"/>
    <dgm:cxn modelId="{23A16752-8297-0044-AF00-D8FBCA511544}" type="presOf" srcId="{BFE7D6EA-1483-B341-A8F6-C286E112B924}" destId="{0A222EFB-FC16-404B-AC99-3F6F3C51A3D9}" srcOrd="0" destOrd="0" presId="urn:microsoft.com/office/officeart/2005/8/layout/cycle2"/>
    <dgm:cxn modelId="{FA1AA7EA-6594-4948-999A-1DB4741E2C90}" srcId="{B7E9DD7C-25E1-B344-BFEC-68A532FD15D2}" destId="{2C0AE612-CEB9-2249-8FE7-19A1B882BBDD}" srcOrd="3" destOrd="0" parTransId="{EF1FC36A-A24C-BF44-B38D-7D4BE03C2329}" sibTransId="{E9A3E02F-3E9A-CD4C-909D-EC3AC2156DC7}"/>
    <dgm:cxn modelId="{E0DBCEC0-0503-7E48-93C2-001817AD3F7F}" type="presOf" srcId="{B7E9DD7C-25E1-B344-BFEC-68A532FD15D2}" destId="{FDF765E2-D19C-0849-AFE9-A891BACD0C1B}" srcOrd="0" destOrd="0" presId="urn:microsoft.com/office/officeart/2005/8/layout/cycle2"/>
    <dgm:cxn modelId="{87A342F2-829E-5E41-A784-1F8F78F2C747}" srcId="{B7E9DD7C-25E1-B344-BFEC-68A532FD15D2}" destId="{800DFF2B-FB96-C04E-92AA-01D807827508}" srcOrd="1" destOrd="0" parTransId="{73985113-BA5E-E244-95D5-6FC875480E1D}" sibTransId="{76382C64-CCFF-3149-800D-060210E657E0}"/>
    <dgm:cxn modelId="{D9486020-1482-3C4B-B2F6-345FBD0241D9}" type="presOf" srcId="{E9A3E02F-3E9A-CD4C-909D-EC3AC2156DC7}" destId="{36858DB3-1D92-EE43-B529-3E0E1C408093}" srcOrd="0" destOrd="0" presId="urn:microsoft.com/office/officeart/2005/8/layout/cycle2"/>
    <dgm:cxn modelId="{F0426A60-454A-6449-AAD5-9636B8B7F904}" type="presOf" srcId="{223D930C-9D6C-524F-BE43-0E14CFD40B41}" destId="{B6ADED08-D5AA-064C-A205-2F2A3EFCFA10}" srcOrd="1" destOrd="0" presId="urn:microsoft.com/office/officeart/2005/8/layout/cycle2"/>
    <dgm:cxn modelId="{85F92790-D8F6-D74B-B996-82D106A0D156}" type="presOf" srcId="{C4A006EF-F610-0E4D-8DD7-1D5816082ECA}" destId="{CCE0B397-897B-944B-9EA6-95DA3E72BAC0}" srcOrd="0" destOrd="0" presId="urn:microsoft.com/office/officeart/2005/8/layout/cycle2"/>
    <dgm:cxn modelId="{45AF2DF2-DAB1-2D4A-A9C5-FA75CA1A39F0}" type="presOf" srcId="{BFE7D6EA-1483-B341-A8F6-C286E112B924}" destId="{147C339F-C790-8442-A523-F95457893719}" srcOrd="1" destOrd="0" presId="urn:microsoft.com/office/officeart/2005/8/layout/cycle2"/>
    <dgm:cxn modelId="{CCA1A182-3BF2-7B42-9F32-DEE334D84947}" type="presParOf" srcId="{FDF765E2-D19C-0849-AFE9-A891BACD0C1B}" destId="{5786E5B8-8C44-FE45-9290-8FEC0E1EEFCC}" srcOrd="0" destOrd="0" presId="urn:microsoft.com/office/officeart/2005/8/layout/cycle2"/>
    <dgm:cxn modelId="{322E3F26-39D3-9649-8A7E-506E155CFFCF}" type="presParOf" srcId="{FDF765E2-D19C-0849-AFE9-A891BACD0C1B}" destId="{78380B26-BFCF-CF43-A41D-0E7F36520E54}" srcOrd="1" destOrd="0" presId="urn:microsoft.com/office/officeart/2005/8/layout/cycle2"/>
    <dgm:cxn modelId="{075A788A-1CF1-2A49-A64D-3F4849EE634B}" type="presParOf" srcId="{78380B26-BFCF-CF43-A41D-0E7F36520E54}" destId="{B6ADED08-D5AA-064C-A205-2F2A3EFCFA10}" srcOrd="0" destOrd="0" presId="urn:microsoft.com/office/officeart/2005/8/layout/cycle2"/>
    <dgm:cxn modelId="{3BE2CC1D-2D62-EC44-9C91-60A46041C13E}" type="presParOf" srcId="{FDF765E2-D19C-0849-AFE9-A891BACD0C1B}" destId="{F217FD08-C738-BA43-9CA0-04C36B5D9A96}" srcOrd="2" destOrd="0" presId="urn:microsoft.com/office/officeart/2005/8/layout/cycle2"/>
    <dgm:cxn modelId="{0A86DEB7-8382-D74A-AC58-8DB411DD49D6}" type="presParOf" srcId="{FDF765E2-D19C-0849-AFE9-A891BACD0C1B}" destId="{B50AC0ED-9B4C-3048-9E55-10415802C7A6}" srcOrd="3" destOrd="0" presId="urn:microsoft.com/office/officeart/2005/8/layout/cycle2"/>
    <dgm:cxn modelId="{4E399F91-E184-A949-884A-196A18A82FE6}" type="presParOf" srcId="{B50AC0ED-9B4C-3048-9E55-10415802C7A6}" destId="{CBC11670-8780-B049-ABDA-B8B9429B3ABC}" srcOrd="0" destOrd="0" presId="urn:microsoft.com/office/officeart/2005/8/layout/cycle2"/>
    <dgm:cxn modelId="{CDDC0F2E-6645-5D4C-B60B-F89795B0D968}" type="presParOf" srcId="{FDF765E2-D19C-0849-AFE9-A891BACD0C1B}" destId="{CCE0B397-897B-944B-9EA6-95DA3E72BAC0}" srcOrd="4" destOrd="0" presId="urn:microsoft.com/office/officeart/2005/8/layout/cycle2"/>
    <dgm:cxn modelId="{F5B36AEF-DA97-D24E-B2F5-41F3BD2DF0C9}" type="presParOf" srcId="{FDF765E2-D19C-0849-AFE9-A891BACD0C1B}" destId="{0A222EFB-FC16-404B-AC99-3F6F3C51A3D9}" srcOrd="5" destOrd="0" presId="urn:microsoft.com/office/officeart/2005/8/layout/cycle2"/>
    <dgm:cxn modelId="{CE9C387E-1421-CE42-B5EA-3A931E75F1DC}" type="presParOf" srcId="{0A222EFB-FC16-404B-AC99-3F6F3C51A3D9}" destId="{147C339F-C790-8442-A523-F95457893719}" srcOrd="0" destOrd="0" presId="urn:microsoft.com/office/officeart/2005/8/layout/cycle2"/>
    <dgm:cxn modelId="{F298DE79-F56C-AA4E-93F0-DF14FCDE30AD}" type="presParOf" srcId="{FDF765E2-D19C-0849-AFE9-A891BACD0C1B}" destId="{3A367EA7-B786-9D40-8045-60C3175391F6}" srcOrd="6" destOrd="0" presId="urn:microsoft.com/office/officeart/2005/8/layout/cycle2"/>
    <dgm:cxn modelId="{FD7C973F-98A6-9A42-8B70-5740D7CE6C41}" type="presParOf" srcId="{FDF765E2-D19C-0849-AFE9-A891BACD0C1B}" destId="{36858DB3-1D92-EE43-B529-3E0E1C408093}" srcOrd="7" destOrd="0" presId="urn:microsoft.com/office/officeart/2005/8/layout/cycle2"/>
    <dgm:cxn modelId="{9988F244-7607-3A49-8CF4-102FC1C1D8B9}" type="presParOf" srcId="{36858DB3-1D92-EE43-B529-3E0E1C408093}" destId="{EF1CA0E9-AC49-CE4A-B189-72C23859834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6E5B8-8C44-FE45-9290-8FEC0E1EEFCC}">
      <dsp:nvSpPr>
        <dsp:cNvPr id="0" name=""/>
        <dsp:cNvSpPr/>
      </dsp:nvSpPr>
      <dsp:spPr>
        <a:xfrm>
          <a:off x="1978905" y="1012"/>
          <a:ext cx="1048734" cy="10487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Observation summaries</a:t>
          </a:r>
          <a:endParaRPr lang="en-US" sz="900" kern="1200" dirty="0"/>
        </a:p>
      </dsp:txBody>
      <dsp:txXfrm>
        <a:off x="2132489" y="154596"/>
        <a:ext cx="741566" cy="741566"/>
      </dsp:txXfrm>
    </dsp:sp>
    <dsp:sp modelId="{78380B26-BFCF-CF43-A41D-0E7F36520E54}">
      <dsp:nvSpPr>
        <dsp:cNvPr id="0" name=""/>
        <dsp:cNvSpPr/>
      </dsp:nvSpPr>
      <dsp:spPr>
        <a:xfrm rot="3162492">
          <a:off x="2914992" y="899295"/>
          <a:ext cx="278341" cy="3539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931447" y="936869"/>
        <a:ext cx="194839" cy="212369"/>
      </dsp:txXfrm>
    </dsp:sp>
    <dsp:sp modelId="{F217FD08-C738-BA43-9CA0-04C36B5D9A96}">
      <dsp:nvSpPr>
        <dsp:cNvPr id="0" name=""/>
        <dsp:cNvSpPr/>
      </dsp:nvSpPr>
      <dsp:spPr>
        <a:xfrm>
          <a:off x="3091826" y="1113932"/>
          <a:ext cx="1048734" cy="10487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Derived parameters</a:t>
          </a:r>
          <a:endParaRPr lang="en-US" sz="900" kern="1200" dirty="0"/>
        </a:p>
      </dsp:txBody>
      <dsp:txXfrm>
        <a:off x="3245410" y="1267516"/>
        <a:ext cx="741566" cy="741566"/>
      </dsp:txXfrm>
    </dsp:sp>
    <dsp:sp modelId="{B50AC0ED-9B4C-3048-9E55-10415802C7A6}">
      <dsp:nvSpPr>
        <dsp:cNvPr id="0" name=""/>
        <dsp:cNvSpPr/>
      </dsp:nvSpPr>
      <dsp:spPr>
        <a:xfrm rot="8100000">
          <a:off x="2926132" y="2012215"/>
          <a:ext cx="278341" cy="3539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2997405" y="2053482"/>
        <a:ext cx="194839" cy="212369"/>
      </dsp:txXfrm>
    </dsp:sp>
    <dsp:sp modelId="{CCE0B397-897B-944B-9EA6-95DA3E72BAC0}">
      <dsp:nvSpPr>
        <dsp:cNvPr id="0" name=""/>
        <dsp:cNvSpPr/>
      </dsp:nvSpPr>
      <dsp:spPr>
        <a:xfrm>
          <a:off x="1978905" y="2226853"/>
          <a:ext cx="1048734" cy="10487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Files</a:t>
          </a:r>
          <a:endParaRPr lang="en-US" sz="900" kern="1200" dirty="0"/>
        </a:p>
      </dsp:txBody>
      <dsp:txXfrm>
        <a:off x="2132489" y="2380437"/>
        <a:ext cx="741566" cy="741566"/>
      </dsp:txXfrm>
    </dsp:sp>
    <dsp:sp modelId="{0A222EFB-FC16-404B-AC99-3F6F3C51A3D9}">
      <dsp:nvSpPr>
        <dsp:cNvPr id="0" name=""/>
        <dsp:cNvSpPr/>
      </dsp:nvSpPr>
      <dsp:spPr>
        <a:xfrm rot="2807911">
          <a:off x="1813212" y="2023356"/>
          <a:ext cx="278341" cy="3539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1826382" y="2063711"/>
        <a:ext cx="194839" cy="212369"/>
      </dsp:txXfrm>
    </dsp:sp>
    <dsp:sp modelId="{3A367EA7-B786-9D40-8045-60C3175391F6}">
      <dsp:nvSpPr>
        <dsp:cNvPr id="0" name=""/>
        <dsp:cNvSpPr/>
      </dsp:nvSpPr>
      <dsp:spPr>
        <a:xfrm>
          <a:off x="865985" y="1113932"/>
          <a:ext cx="1048734" cy="10487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Observing notes</a:t>
          </a:r>
          <a:endParaRPr lang="en-US" sz="900" kern="1200" dirty="0"/>
        </a:p>
      </dsp:txBody>
      <dsp:txXfrm>
        <a:off x="1019569" y="1267516"/>
        <a:ext cx="741566" cy="741566"/>
      </dsp:txXfrm>
    </dsp:sp>
    <dsp:sp modelId="{36858DB3-1D92-EE43-B529-3E0E1C408093}">
      <dsp:nvSpPr>
        <dsp:cNvPr id="0" name=""/>
        <dsp:cNvSpPr/>
      </dsp:nvSpPr>
      <dsp:spPr>
        <a:xfrm rot="18900000">
          <a:off x="1802071" y="910436"/>
          <a:ext cx="278341" cy="3539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814300" y="1010747"/>
        <a:ext cx="194839" cy="212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59026"/>
          </a:xfrm>
          <a:prstGeom prst="rect">
            <a:avLst/>
          </a:prstGeom>
        </p:spPr>
        <p:txBody>
          <a:bodyPr vert="horz" lIns="90871" tIns="45436" rIns="90871" bIns="4543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97" y="0"/>
            <a:ext cx="2987622" cy="459026"/>
          </a:xfrm>
          <a:prstGeom prst="rect">
            <a:avLst/>
          </a:prstGeom>
        </p:spPr>
        <p:txBody>
          <a:bodyPr vert="horz" lIns="90871" tIns="45436" rIns="90871" bIns="45436" rtlCol="0"/>
          <a:lstStyle>
            <a:lvl1pPr algn="r">
              <a:defRPr sz="1200"/>
            </a:lvl1pPr>
          </a:lstStyle>
          <a:p>
            <a:fld id="{4BCA1A71-B28E-4F6E-945E-ED62424B0B14}" type="datetimeFigureOut">
              <a:rPr lang="en-US" smtClean="0"/>
              <a:pPr/>
              <a:t>7/26/18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7388"/>
            <a:ext cx="4589463" cy="3443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71" tIns="45436" rIns="90871" bIns="4543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52" y="4360744"/>
            <a:ext cx="5515610" cy="4131231"/>
          </a:xfrm>
          <a:prstGeom prst="rect">
            <a:avLst/>
          </a:prstGeom>
        </p:spPr>
        <p:txBody>
          <a:bodyPr vert="horz" lIns="90871" tIns="45436" rIns="90871" bIns="4543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5"/>
            <a:ext cx="2987622" cy="459026"/>
          </a:xfrm>
          <a:prstGeom prst="rect">
            <a:avLst/>
          </a:prstGeom>
        </p:spPr>
        <p:txBody>
          <a:bodyPr vert="horz" lIns="90871" tIns="45436" rIns="90871" bIns="4543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97" y="8719895"/>
            <a:ext cx="2987622" cy="459026"/>
          </a:xfrm>
          <a:prstGeom prst="rect">
            <a:avLst/>
          </a:prstGeom>
        </p:spPr>
        <p:txBody>
          <a:bodyPr vert="horz" lIns="90871" tIns="45436" rIns="90871" bIns="45436" rtlCol="0" anchor="b"/>
          <a:lstStyle>
            <a:lvl1pPr algn="r">
              <a:defRPr sz="1200"/>
            </a:lvl1pPr>
          </a:lstStyle>
          <a:p>
            <a:fld id="{D25D5C30-B392-4A01-A909-9767D67A1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2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6038" y="773113"/>
            <a:ext cx="4264025" cy="319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0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6038" y="773113"/>
            <a:ext cx="4264025" cy="319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5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endParaRPr lang="en-US" sz="16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2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37D9-8017-48E8-9AB8-B4DDD47B89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3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4A693-A0F1-4166-95A7-635B80CDC9A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3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5626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4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BA81-1D14-41C7-A40C-CC23BBA8CDA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8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13CE-E253-4022-B8C7-1B233BBA96F2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0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0FBC-4485-4B14-A9D0-040916CF31E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1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2470-6340-4675-AF51-87FA0B490B6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This is the standard Title-and-Content Layout for slides with one-line titles, starting with a Table: 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(rarely used—not easily legible on screen) 19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1.5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(very rarely used) 18-pt, on single line spacing, with 1 </a:t>
            </a:r>
            <a:r>
              <a:rPr lang="en-US" dirty="0" err="1" smtClean="0"/>
              <a:t>pt</a:t>
            </a:r>
            <a:r>
              <a:rPr lang="en-US" dirty="0" smtClean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5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BDC9-AED4-4583-B2F8-CAA826A074C5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3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AE1B-BD18-4F4F-AABF-EE3E3F4EEA5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152400" y="762000"/>
            <a:ext cx="8915400" cy="762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 descr="NExScI_logo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7360" cy="9144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1"/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18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16-pt,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560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ts val="900"/>
              </a:lnSpc>
              <a:defRPr sz="900" i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284" y="76768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67600" y="683568"/>
            <a:ext cx="1676400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66" y="3505200"/>
            <a:ext cx="9144000" cy="762000"/>
          </a:xfrm>
        </p:spPr>
        <p:txBody>
          <a:bodyPr/>
          <a:lstStyle/>
          <a:p>
            <a:r>
              <a:rPr lang="en-US" sz="4800" dirty="0" smtClean="0"/>
              <a:t>Introduction to </a:t>
            </a:r>
            <a:r>
              <a:rPr lang="en-US" sz="4800" dirty="0" err="1" smtClean="0"/>
              <a:t>ExoFOP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Jessie </a:t>
            </a:r>
            <a:r>
              <a:rPr lang="en-US" dirty="0" smtClean="0"/>
              <a:t>Christiansen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Sagan Summer Workshop, July 27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5562600" cy="762000"/>
          </a:xfrm>
        </p:spPr>
        <p:txBody>
          <a:bodyPr/>
          <a:lstStyle/>
          <a:p>
            <a:r>
              <a:rPr lang="en-US" dirty="0" smtClean="0"/>
              <a:t>ExoFOP-K2: False positive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86800" cy="4621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05200" y="914400"/>
            <a:ext cx="16764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82" y="4335294"/>
            <a:ext cx="6288618" cy="2408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629"/>
            <a:ext cx="9144000" cy="50680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912282" y="6172200"/>
            <a:ext cx="16764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91" y="914400"/>
            <a:ext cx="6553200" cy="5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ExoFOP-K2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8" y="990600"/>
            <a:ext cx="8686800" cy="339918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896980"/>
            <a:ext cx="5156200" cy="344280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5715000" y="2949540"/>
            <a:ext cx="1295400" cy="31464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ExoFOP-K2C9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2178"/>
            <a:ext cx="8686800" cy="4119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7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20661"/>
            <a:ext cx="7581900" cy="2337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334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NASA Exoplanet Archive is funded </a:t>
            </a:r>
            <a:r>
              <a:rPr lang="en-US" sz="2000" dirty="0" smtClean="0"/>
              <a:t>by NASA HQ </a:t>
            </a:r>
            <a:r>
              <a:rPr lang="en-US" sz="2000" dirty="0"/>
              <a:t>to support the community doing follow-up observations </a:t>
            </a:r>
            <a:r>
              <a:rPr lang="en-US" sz="2000" dirty="0" smtClean="0"/>
              <a:t>of TESS </a:t>
            </a:r>
            <a:r>
              <a:rPr lang="en-US" sz="2000" dirty="0"/>
              <a:t>targets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We </a:t>
            </a:r>
            <a:r>
              <a:rPr lang="en-US" sz="2000" dirty="0"/>
              <a:t>aim to support the TESS Project, Science Office, GO Office, and MAST in their engagements with the broader community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This is largely through the development of </a:t>
            </a:r>
            <a:r>
              <a:rPr lang="en-US" sz="2000" dirty="0" err="1"/>
              <a:t>ExoFOP</a:t>
            </a:r>
            <a:r>
              <a:rPr lang="en-US" sz="2000" dirty="0"/>
              <a:t>-TESS, aiming to: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/>
              <a:t>Help the </a:t>
            </a:r>
            <a:r>
              <a:rPr lang="en-US" sz="1600" dirty="0" smtClean="0"/>
              <a:t>project and community </a:t>
            </a:r>
            <a:r>
              <a:rPr lang="en-US" sz="1600" dirty="0"/>
              <a:t>coordinate and collaborate on observations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/>
              <a:t>Host the </a:t>
            </a:r>
            <a:r>
              <a:rPr lang="en-US" sz="1600" dirty="0" smtClean="0"/>
              <a:t>project and community </a:t>
            </a:r>
            <a:r>
              <a:rPr lang="en-US" sz="1600" dirty="0"/>
              <a:t>follow-up observations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/>
              <a:t>Integrate data with existing tools and develop new tools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/>
              <a:t>Make many levels of data accessible via API (callable via script) for people who already have their own portals </a:t>
            </a:r>
            <a:r>
              <a:rPr lang="en-US" sz="1600" dirty="0" smtClean="0"/>
              <a:t>developed</a:t>
            </a:r>
            <a:endParaRPr lang="en-US" sz="2000" dirty="0"/>
          </a:p>
          <a:p>
            <a:r>
              <a:rPr lang="en-US" sz="2000" dirty="0" err="1"/>
              <a:t>ExoFOP</a:t>
            </a:r>
            <a:r>
              <a:rPr lang="en-US" sz="2000" dirty="0"/>
              <a:t>-TESS is live</a:t>
            </a:r>
            <a:r>
              <a:rPr lang="en-US" sz="2000" dirty="0" smtClean="0"/>
              <a:t>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87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08" y="990600"/>
            <a:ext cx="6335183" cy="5562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05200" y="3505200"/>
            <a:ext cx="22098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04408" y="3505200"/>
            <a:ext cx="1948392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86600" cy="762000"/>
          </a:xfrm>
        </p:spPr>
        <p:txBody>
          <a:bodyPr/>
          <a:lstStyle/>
          <a:p>
            <a:pPr marL="228600" lvl="1" algn="ctr"/>
            <a:r>
              <a:rPr lang="en-US" sz="2400" b="1" dirty="0" err="1" smtClean="0">
                <a:ea typeface="+mj-ea"/>
                <a:cs typeface="+mj-cs"/>
              </a:rPr>
              <a:t>ExoFOP</a:t>
            </a:r>
            <a:r>
              <a:rPr lang="en-US" sz="2400" b="1" dirty="0" smtClean="0">
                <a:ea typeface="+mj-ea"/>
                <a:cs typeface="+mj-cs"/>
              </a:rPr>
              <a:t>-TESS – TOI List</a:t>
            </a:r>
            <a:endParaRPr lang="en-US" sz="2400" b="1" dirty="0">
              <a:ea typeface="+mj-ea"/>
              <a:cs typeface="+mj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791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 </a:t>
            </a:r>
            <a:r>
              <a:rPr lang="en-US" sz="2000" dirty="0" smtClean="0"/>
              <a:t>will be pulling the publicly available TOI </a:t>
            </a:r>
            <a:r>
              <a:rPr lang="en-US" sz="2000" dirty="0" smtClean="0"/>
              <a:t>parameters from MIT as they are </a:t>
            </a:r>
            <a:r>
              <a:rPr lang="en-US" sz="2000" dirty="0" smtClean="0"/>
              <a:t>updated (~daily) and automatically populating the overview pages with the TOI parameters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Each TOI will be assigned a set of initial priorities by TFOP for follow-up, depending on the parameters of the candidate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 smtClean="0"/>
              <a:t>current plan is to display </a:t>
            </a:r>
            <a:r>
              <a:rPr lang="en-US" sz="2000" dirty="0" smtClean="0"/>
              <a:t>initial priorities, </a:t>
            </a:r>
            <a:r>
              <a:rPr lang="en-US" sz="2000" dirty="0" smtClean="0"/>
              <a:t>and then have the priorities updated </a:t>
            </a:r>
            <a:r>
              <a:rPr lang="en-US" sz="2000" dirty="0" smtClean="0"/>
              <a:t>by </a:t>
            </a:r>
            <a:r>
              <a:rPr lang="en-US" sz="2000" dirty="0" smtClean="0"/>
              <a:t>TFOP </a:t>
            </a:r>
            <a:r>
              <a:rPr lang="en-US" sz="2000" dirty="0" smtClean="0"/>
              <a:t>to </a:t>
            </a:r>
            <a:r>
              <a:rPr lang="en-US" sz="2000" dirty="0" smtClean="0"/>
              <a:t>reflect the current state of the knowledge of the target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As TOIs are re-observed in subsequent sectors we will append parameters to the TOI parameter table (we will not overwrite previous parameters as was done for Kepler)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 are still </a:t>
            </a:r>
            <a:r>
              <a:rPr lang="en-US" sz="2000" dirty="0" smtClean="0"/>
              <a:t>developing how </a:t>
            </a:r>
            <a:r>
              <a:rPr lang="en-US" sz="2000" dirty="0" smtClean="0"/>
              <a:t>and where to best </a:t>
            </a:r>
            <a:r>
              <a:rPr lang="en-US" sz="2000" dirty="0" smtClean="0"/>
              <a:t>integrate </a:t>
            </a:r>
            <a:r>
              <a:rPr lang="en-US" sz="2000" dirty="0" smtClean="0"/>
              <a:t>community objects of interest that do not come out of the QLP or SPOC pipeline</a:t>
            </a:r>
          </a:p>
          <a:p>
            <a:pPr marL="514350" lvl="1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02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 – TOI List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6432"/>
            <a:ext cx="8686800" cy="43909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-TESS: Overview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83595"/>
            <a:ext cx="8686800" cy="4376609"/>
          </a:xfrm>
        </p:spPr>
      </p:pic>
      <p:pic>
        <p:nvPicPr>
          <p:cNvPr id="8" name="exofop_tess_embiggening_UfJax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357" y="1219200"/>
            <a:ext cx="5397843" cy="49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functionality – data tagging!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410200" cy="5562600"/>
          </a:xfrm>
        </p:spPr>
        <p:txBody>
          <a:bodyPr/>
          <a:lstStyle/>
          <a:p>
            <a:r>
              <a:rPr lang="en-US" sz="1800" dirty="0" smtClean="0"/>
              <a:t>Previously the observation summaries, notes, files and derived parameters were not linked/integrated in any formal way</a:t>
            </a:r>
          </a:p>
          <a:p>
            <a:r>
              <a:rPr lang="en-US" sz="1800" dirty="0" smtClean="0"/>
              <a:t>Every upload (interactive or bulk upload) to </a:t>
            </a:r>
            <a:r>
              <a:rPr lang="en-US" sz="1800" dirty="0" err="1" smtClean="0"/>
              <a:t>ExoFOP</a:t>
            </a:r>
            <a:r>
              <a:rPr lang="en-US" sz="1800" dirty="0" smtClean="0"/>
              <a:t>-TESS is now either associated with an existing tag (set by </a:t>
            </a:r>
            <a:r>
              <a:rPr lang="en-US" sz="1800" dirty="0" smtClean="0"/>
              <a:t>user)</a:t>
            </a:r>
          </a:p>
          <a:p>
            <a:r>
              <a:rPr lang="en-US" sz="1800" dirty="0" smtClean="0"/>
              <a:t>The </a:t>
            </a:r>
            <a:r>
              <a:rPr lang="en-US" sz="1800" dirty="0" smtClean="0"/>
              <a:t>format of the tag string is</a:t>
            </a:r>
          </a:p>
          <a:p>
            <a:pPr lvl="1"/>
            <a:r>
              <a:rPr lang="en-US" sz="1800" dirty="0" err="1" smtClean="0"/>
              <a:t>YYYYMMDD_username_description_nnnn</a:t>
            </a:r>
            <a:endParaRPr lang="en-US" sz="1800" dirty="0" smtClean="0"/>
          </a:p>
          <a:p>
            <a:pPr lvl="1"/>
            <a:r>
              <a:rPr lang="en-US" sz="1800" dirty="0" smtClean="0"/>
              <a:t>E.g. 20180201_christiansen_k2-138-spectra_12</a:t>
            </a:r>
          </a:p>
          <a:p>
            <a:pPr lvl="1"/>
            <a:r>
              <a:rPr lang="en-US" sz="1800" dirty="0" smtClean="0"/>
              <a:t>E.g. 20180712_eastman_toi7417-exofast2-fits_1</a:t>
            </a:r>
          </a:p>
          <a:p>
            <a:r>
              <a:rPr lang="en-US" sz="1800" dirty="0" smtClean="0"/>
              <a:t>Each tag string is associated with a unique tag integer, which is what appears on the overview pages</a:t>
            </a:r>
          </a:p>
          <a:p>
            <a:r>
              <a:rPr lang="en-US" sz="1800" dirty="0"/>
              <a:t>Clicking on a tag identifier brings up a summary of all the observation summaries, notes, files and parameters associated with that </a:t>
            </a:r>
            <a:r>
              <a:rPr lang="en-US" sz="1800" dirty="0" smtClean="0"/>
              <a:t>tag</a:t>
            </a:r>
          </a:p>
          <a:p>
            <a:r>
              <a:rPr lang="en-US" sz="1800" dirty="0" smtClean="0"/>
              <a:t>You can upload new data objects and associate them with (one of) your previous tags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8383385"/>
              </p:ext>
            </p:extLst>
          </p:nvPr>
        </p:nvGraphicFramePr>
        <p:xfrm>
          <a:off x="4724400" y="1981200"/>
          <a:ext cx="500654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86600" cy="762000"/>
          </a:xfrm>
        </p:spPr>
        <p:txBody>
          <a:bodyPr/>
          <a:lstStyle/>
          <a:p>
            <a:pPr marL="228600" lvl="1" algn="ctr"/>
            <a:r>
              <a:rPr lang="en-US" sz="2400" b="1" dirty="0" smtClean="0">
                <a:ea typeface="+mj-ea"/>
                <a:cs typeface="+mj-cs"/>
              </a:rPr>
              <a:t>New functionality – TFOP </a:t>
            </a:r>
            <a:r>
              <a:rPr lang="en-US" sz="2400" b="1" dirty="0" smtClean="0">
                <a:ea typeface="+mj-ea"/>
                <a:cs typeface="+mj-cs"/>
              </a:rPr>
              <a:t>proprietary </a:t>
            </a:r>
            <a:r>
              <a:rPr lang="en-US" sz="2400" b="1" dirty="0" smtClean="0">
                <a:ea typeface="+mj-ea"/>
                <a:cs typeface="+mj-cs"/>
              </a:rPr>
              <a:t>access!</a:t>
            </a:r>
            <a:endParaRPr lang="en-US" sz="2400" b="1" dirty="0">
              <a:ea typeface="+mj-ea"/>
              <a:cs typeface="+mj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791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 have developed </a:t>
            </a:r>
            <a:r>
              <a:rPr lang="en-US" sz="2000" dirty="0" smtClean="0"/>
              <a:t>new requested functionality: the ability for data files and derived parameters to have a proprietary access period limited to members of the </a:t>
            </a:r>
            <a:r>
              <a:rPr lang="en-US" sz="2000" dirty="0" smtClean="0"/>
              <a:t>TFOP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observation summary </a:t>
            </a:r>
            <a:r>
              <a:rPr lang="en-US" sz="2000" dirty="0" smtClean="0"/>
              <a:t>information, </a:t>
            </a:r>
            <a:r>
              <a:rPr lang="en-US" sz="2000" dirty="0" smtClean="0"/>
              <a:t>any </a:t>
            </a:r>
            <a:r>
              <a:rPr lang="en-US" sz="2000" dirty="0" smtClean="0"/>
              <a:t>TFOP priorities, and </a:t>
            </a:r>
            <a:r>
              <a:rPr lang="en-US" sz="2000" dirty="0" smtClean="0"/>
              <a:t> </a:t>
            </a:r>
            <a:r>
              <a:rPr lang="en-US" sz="2000" dirty="0" smtClean="0"/>
              <a:t>the publically available TOI parameters </a:t>
            </a:r>
            <a:r>
              <a:rPr lang="en-US" sz="2000" dirty="0"/>
              <a:t>will </a:t>
            </a:r>
            <a:r>
              <a:rPr lang="en-US" sz="2000" dirty="0" smtClean="0"/>
              <a:t>be </a:t>
            </a:r>
            <a:r>
              <a:rPr lang="en-US" sz="2000" dirty="0" smtClean="0"/>
              <a:t>public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b="1" i="1" u="sng" dirty="0"/>
          </a:p>
          <a:p>
            <a:pPr marL="285750" indent="-285750">
              <a:buFont typeface="Arial"/>
              <a:buChar char="•"/>
            </a:pPr>
            <a:endParaRPr lang="en-US" sz="2000" b="1" i="1" u="sng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For data files and derived parameters, members of the TFOP group will be able to specify a proprietary period </a:t>
            </a:r>
            <a:r>
              <a:rPr lang="en-US" sz="2000" dirty="0" smtClean="0"/>
              <a:t>of 0 or </a:t>
            </a:r>
            <a:r>
              <a:rPr lang="en-US" sz="2000" dirty="0" smtClean="0"/>
              <a:t>12 </a:t>
            </a:r>
            <a:r>
              <a:rPr lang="en-US" sz="2000" dirty="0" smtClean="0"/>
              <a:t>months – some sub-groups are expecting to make their data public immediately (e.g. recon spectra, as is already happening for K2), and some are not (e.g. precision radial velocities)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77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ExoFOP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err="1" smtClean="0"/>
              <a:t>ExoFOP</a:t>
            </a:r>
            <a:r>
              <a:rPr lang="en-US" sz="2000" dirty="0" smtClean="0"/>
              <a:t> is funded </a:t>
            </a:r>
            <a:r>
              <a:rPr lang="en-US" sz="2000" dirty="0" smtClean="0"/>
              <a:t>by NASA HQ </a:t>
            </a:r>
            <a:r>
              <a:rPr lang="en-US" sz="2000" dirty="0"/>
              <a:t>to support the community doing follow-up observations of Kepler, K2 and TESS </a:t>
            </a:r>
            <a:r>
              <a:rPr lang="en-US" sz="2000" dirty="0" smtClean="0"/>
              <a:t>planet candidates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31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3" y="2115163"/>
            <a:ext cx="7463454" cy="4742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functionality – Time-series observation summaries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" y="4495800"/>
            <a:ext cx="8305800" cy="2590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</p:spPr>
        <p:txBody>
          <a:bodyPr/>
          <a:lstStyle/>
          <a:p>
            <a:r>
              <a:rPr lang="en-US" dirty="0" smtClean="0"/>
              <a:t>TESS will lean much more heavily on ground-based time-series follow-up to identify which star in a given TESS pixel is the source of the dimming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TFOP-SG1 will coordinate ground-based follow-up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29200"/>
            <a:ext cx="6759080" cy="22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 - Uploading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Individually: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6930081" cy="2303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87124"/>
            <a:ext cx="6367176" cy="49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 - Uploading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Individually:</a:t>
            </a:r>
          </a:p>
          <a:p>
            <a:endParaRPr lang="en-US" dirty="0"/>
          </a:p>
          <a:p>
            <a:r>
              <a:rPr lang="en-US" dirty="0" smtClean="0"/>
              <a:t>In bulk: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/>
              <a:t>Name your individual files according to the naming convention: </a:t>
            </a:r>
            <a:br>
              <a:rPr lang="en-US" sz="1800" dirty="0"/>
            </a:br>
            <a:r>
              <a:rPr lang="en-US" sz="1800" dirty="0" smtClean="0"/>
              <a:t>TIC377780790S-mc20180311.pdf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/>
              <a:t>Create </a:t>
            </a:r>
            <a:r>
              <a:rPr lang="en-US" sz="1800" dirty="0"/>
              <a:t>a descriptor text file: mc20180410-001.txt 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Columns: </a:t>
            </a:r>
            <a:br>
              <a:rPr lang="en-US" sz="1800" dirty="0"/>
            </a:br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filename|data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 tag name or </a:t>
            </a:r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number|group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name|proprietary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period|file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description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/>
              <a:t>Tar/zip </a:t>
            </a:r>
            <a:r>
              <a:rPr lang="en-US" sz="1800" dirty="0"/>
              <a:t>the files together: mc20180410-001.tar or mc20180410-001.zip </a:t>
            </a:r>
            <a:br>
              <a:rPr lang="en-US" sz="1800" dirty="0"/>
            </a:br>
            <a:r>
              <a:rPr lang="en-US" sz="1800" dirty="0"/>
              <a:t>(same file name as descriptor file but with .tar or .zip </a:t>
            </a:r>
            <a:r>
              <a:rPr lang="en-US" sz="1800" dirty="0" smtClean="0"/>
              <a:t>extension)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/>
              <a:t>Upload </a:t>
            </a:r>
            <a:r>
              <a:rPr lang="en-US" sz="1800" dirty="0"/>
              <a:t>the tar/zip file (maximum file size = 1GB</a:t>
            </a:r>
            <a:r>
              <a:rPr lang="en-US" sz="1800" dirty="0" smtClean="0"/>
              <a:t>)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/>
              <a:t>You </a:t>
            </a:r>
            <a:r>
              <a:rPr lang="en-US" sz="1800" dirty="0"/>
              <a:t>will receive immediate confirmation regarding the success or failure of your bulk </a:t>
            </a:r>
            <a:r>
              <a:rPr lang="en-US" sz="1800" dirty="0" smtClean="0"/>
              <a:t>upload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117" y="1081216"/>
            <a:ext cx="633518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4419600" y="5029200"/>
            <a:ext cx="1948392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4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86600" cy="762000"/>
          </a:xfrm>
        </p:spPr>
        <p:txBody>
          <a:bodyPr/>
          <a:lstStyle/>
          <a:p>
            <a:pPr marL="228600" lvl="1" algn="ctr"/>
            <a:r>
              <a:rPr lang="en-US" sz="2400" b="1" dirty="0" err="1" smtClean="0">
                <a:ea typeface="+mj-ea"/>
                <a:cs typeface="+mj-cs"/>
              </a:rPr>
              <a:t>ExoFOP</a:t>
            </a:r>
            <a:r>
              <a:rPr lang="en-US" sz="2400" b="1" dirty="0" smtClean="0">
                <a:ea typeface="+mj-ea"/>
                <a:cs typeface="+mj-cs"/>
              </a:rPr>
              <a:t>-TESS </a:t>
            </a:r>
            <a:r>
              <a:rPr lang="en-US" sz="2400" b="1" dirty="0" smtClean="0">
                <a:ea typeface="+mj-ea"/>
                <a:cs typeface="+mj-cs"/>
              </a:rPr>
              <a:t>– </a:t>
            </a:r>
            <a:r>
              <a:rPr lang="en-US" sz="2400" b="1" dirty="0" smtClean="0">
                <a:ea typeface="+mj-ea"/>
                <a:cs typeface="+mj-cs"/>
              </a:rPr>
              <a:t>EXOFAST2 </a:t>
            </a:r>
            <a:r>
              <a:rPr lang="en-US" sz="2400" b="1" dirty="0" smtClean="0">
                <a:ea typeface="+mj-ea"/>
                <a:cs typeface="+mj-cs"/>
              </a:rPr>
              <a:t>products</a:t>
            </a:r>
            <a:endParaRPr lang="en-US" sz="2400" b="1" dirty="0">
              <a:ea typeface="+mj-ea"/>
              <a:cs typeface="+mj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791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Jason Eastman has been working on EXOFAST2, an update of the publicly available EXOFAST transit and RV fitting code specifically for TESS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MCMC transit fitting of TOIs, terminates after 10,000 steps *or* when all parameters have &gt;1000 independent draws and their </a:t>
            </a:r>
            <a:r>
              <a:rPr lang="en-US" sz="2000" dirty="0" err="1" smtClean="0"/>
              <a:t>Gelman</a:t>
            </a:r>
            <a:r>
              <a:rPr lang="en-US" sz="2000" dirty="0" smtClean="0"/>
              <a:t>-Rubin convergence statistic is &lt;1.1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This means not all searches converge and these should be considered preliminary fits for follow-up priority setting, not publication-suitable fits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Products include: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smtClean="0"/>
              <a:t>Transit fit priors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smtClean="0"/>
              <a:t>Transit fit final parameters and uncertainties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err="1" smtClean="0"/>
              <a:t>Detrended</a:t>
            </a:r>
            <a:r>
              <a:rPr lang="en-US" sz="1800" dirty="0" smtClean="0"/>
              <a:t> light curve used in fitting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smtClean="0"/>
              <a:t>Plots of MCMC chains and covariance of parameters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smtClean="0"/>
              <a:t>Plot of phased light curve with best fit model overlaid</a:t>
            </a:r>
          </a:p>
          <a:p>
            <a:pPr marL="514350" lvl="1" indent="-285750">
              <a:buFont typeface="Arial"/>
              <a:buChar char="•"/>
            </a:pPr>
            <a:r>
              <a:rPr lang="en-US" sz="1800" dirty="0" smtClean="0"/>
              <a:t>Full IDL </a:t>
            </a:r>
            <a:r>
              <a:rPr lang="en-US" sz="1800" dirty="0" err="1" smtClean="0"/>
              <a:t>sav</a:t>
            </a:r>
            <a:r>
              <a:rPr lang="en-US" sz="1800" dirty="0" smtClean="0"/>
              <a:t> files of the MCMC chains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 are working to automatically ingest and populate these products onto the </a:t>
            </a:r>
            <a:r>
              <a:rPr lang="en-US" sz="2000" dirty="0" err="1" smtClean="0"/>
              <a:t>ExoFOP</a:t>
            </a:r>
            <a:r>
              <a:rPr lang="en-US" sz="2000" dirty="0" smtClean="0"/>
              <a:t>-TESS overview pages, including custom tables of transit fit parameters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514350" lvl="1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9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-TESS –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Implemented</a:t>
            </a:r>
          </a:p>
          <a:p>
            <a:pPr lvl="1"/>
            <a:r>
              <a:rPr lang="en-US" sz="1800" dirty="0" smtClean="0"/>
              <a:t>Entire TIC available (overview pages generated on the fly)</a:t>
            </a:r>
          </a:p>
          <a:p>
            <a:pPr lvl="1"/>
            <a:r>
              <a:rPr lang="en-US" sz="1800" dirty="0" smtClean="0"/>
              <a:t>Full searching on the Candidate Target List (~4 million targets)</a:t>
            </a:r>
          </a:p>
          <a:p>
            <a:pPr lvl="1"/>
            <a:r>
              <a:rPr lang="en-US" sz="1800" dirty="0" smtClean="0"/>
              <a:t>Interactive upload of notes, files, observation summaries and parameters</a:t>
            </a:r>
          </a:p>
          <a:p>
            <a:pPr lvl="1"/>
            <a:r>
              <a:rPr lang="en-US" sz="1800" dirty="0" smtClean="0"/>
              <a:t>Interactive download</a:t>
            </a:r>
          </a:p>
          <a:p>
            <a:pPr lvl="1"/>
            <a:r>
              <a:rPr lang="en-US" sz="1800" dirty="0" smtClean="0"/>
              <a:t>Bulk upload of files</a:t>
            </a:r>
          </a:p>
          <a:p>
            <a:pPr lvl="1"/>
            <a:r>
              <a:rPr lang="en-US" sz="1800" dirty="0" smtClean="0"/>
              <a:t>New group functionality</a:t>
            </a:r>
          </a:p>
          <a:p>
            <a:pPr lvl="1"/>
            <a:r>
              <a:rPr lang="en-US" sz="1800" dirty="0" smtClean="0"/>
              <a:t>New tagging functionality</a:t>
            </a:r>
          </a:p>
          <a:p>
            <a:r>
              <a:rPr lang="en-US" dirty="0" smtClean="0"/>
              <a:t>Coming next</a:t>
            </a:r>
          </a:p>
          <a:p>
            <a:pPr lvl="1"/>
            <a:r>
              <a:rPr lang="en-US" sz="1800" dirty="0" smtClean="0"/>
              <a:t>TOI lists, priorities, publicly available parameters</a:t>
            </a:r>
          </a:p>
          <a:p>
            <a:pPr lvl="1"/>
            <a:r>
              <a:rPr lang="en-US" sz="1800" dirty="0" smtClean="0"/>
              <a:t>API download of notes, files, observation summaries and parameters</a:t>
            </a:r>
          </a:p>
          <a:p>
            <a:pPr lvl="1"/>
            <a:r>
              <a:rPr lang="en-US" sz="1800" dirty="0" err="1" smtClean="0"/>
              <a:t>MyTOIs</a:t>
            </a:r>
            <a:endParaRPr lang="en-US" sz="1800" dirty="0" smtClean="0"/>
          </a:p>
          <a:p>
            <a:r>
              <a:rPr lang="en-US" dirty="0" smtClean="0"/>
              <a:t>Longer term</a:t>
            </a:r>
          </a:p>
          <a:p>
            <a:pPr lvl="1"/>
            <a:r>
              <a:rPr lang="en-US" sz="1800" dirty="0" smtClean="0"/>
              <a:t>EXOFAST2 products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5715000" cy="762000"/>
          </a:xfrm>
        </p:spPr>
        <p:txBody>
          <a:bodyPr/>
          <a:lstStyle/>
          <a:p>
            <a:r>
              <a:rPr lang="en-US" dirty="0" smtClean="0"/>
              <a:t>Summary – we’re </a:t>
            </a:r>
            <a:r>
              <a:rPr lang="en-US" smtClean="0"/>
              <a:t>preparing for the deluge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681913" cy="5143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715000"/>
            <a:ext cx="4953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</a:rPr>
              <a:t>X 100! </a:t>
            </a:r>
            <a:r>
              <a:rPr lang="en-US" sz="4800" b="1" dirty="0" smtClean="0">
                <a:solidFill>
                  <a:srgbClr val="FF0000"/>
                </a:solidFill>
              </a:rPr>
              <a:t>(FFIs)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57150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5" y="990600"/>
            <a:ext cx="8557530" cy="5562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057400" y="4343400"/>
            <a:ext cx="12954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032686" y="2362200"/>
            <a:ext cx="12954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943600" y="2133600"/>
            <a:ext cx="2743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2484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 Overview Page - Summary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0045"/>
            <a:ext cx="8686800" cy="43877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56720"/>
            <a:ext cx="8686800" cy="45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8674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 Overview Page -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1" y="1371600"/>
            <a:ext cx="8686800" cy="4744145"/>
          </a:xfrm>
        </p:spPr>
      </p:pic>
    </p:spTree>
    <p:extLst>
      <p:ext uri="{BB962C8B-B14F-4D97-AF65-F5344CB8AC3E}">
        <p14:creationId xmlns:p14="http://schemas.microsoft.com/office/powerpoint/2010/main" val="19357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1722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 Overview Page – Observation Summaries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0" y="927525"/>
            <a:ext cx="8686800" cy="468616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0" y="4094019"/>
            <a:ext cx="8686800" cy="2763981"/>
          </a:xfrm>
        </p:spPr>
      </p:pic>
    </p:spTree>
    <p:extLst>
      <p:ext uri="{BB962C8B-B14F-4D97-AF65-F5344CB8AC3E}">
        <p14:creationId xmlns:p14="http://schemas.microsoft.com/office/powerpoint/2010/main" val="18089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7056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 Overview Page –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30389"/>
            <a:ext cx="8686800" cy="46830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89198"/>
            <a:ext cx="7353300" cy="2629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599"/>
            <a:ext cx="3331376" cy="327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970113"/>
            <a:ext cx="5387546" cy="38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7" y="888817"/>
            <a:ext cx="8077200" cy="2463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705600" cy="762000"/>
          </a:xfrm>
        </p:spPr>
        <p:txBody>
          <a:bodyPr/>
          <a:lstStyle/>
          <a:p>
            <a:r>
              <a:rPr lang="en-US" dirty="0" err="1" smtClean="0"/>
              <a:t>ExoFOP</a:t>
            </a:r>
            <a:r>
              <a:rPr lang="en-US" dirty="0" smtClean="0"/>
              <a:t>-Kepler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969800"/>
            <a:ext cx="8153400" cy="3888200"/>
          </a:xfrm>
        </p:spPr>
      </p:pic>
      <p:sp>
        <p:nvSpPr>
          <p:cNvPr id="8" name="Rectangle 7"/>
          <p:cNvSpPr/>
          <p:nvPr/>
        </p:nvSpPr>
        <p:spPr bwMode="auto">
          <a:xfrm>
            <a:off x="3581400" y="914400"/>
            <a:ext cx="2286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ExoFOP-K2 – The Wild West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7" y="990600"/>
            <a:ext cx="7592745" cy="5562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657600" y="6172200"/>
            <a:ext cx="9906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410200" y="4343400"/>
            <a:ext cx="12954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67200" y="2667000"/>
            <a:ext cx="2356657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28508</TotalTime>
  <Words>872</Words>
  <Application>Microsoft Macintosh PowerPoint</Application>
  <PresentationFormat>On-screen Show (4:3)</PresentationFormat>
  <Paragraphs>132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Narrow</vt:lpstr>
      <vt:lpstr>Calibri</vt:lpstr>
      <vt:lpstr>Courier New</vt:lpstr>
      <vt:lpstr>Garamond</vt:lpstr>
      <vt:lpstr>Verdana</vt:lpstr>
      <vt:lpstr>Arial</vt:lpstr>
      <vt:lpstr>ExEP template_print</vt:lpstr>
      <vt:lpstr>Introduction to ExoFOP    Jessie Christiansen  Sagan Summer Workshop, July 27 2018</vt:lpstr>
      <vt:lpstr>What is ExoFOP?</vt:lpstr>
      <vt:lpstr>ExoFOP-Kepler</vt:lpstr>
      <vt:lpstr>ExoFOP-Kepler Overview Page - Summary</vt:lpstr>
      <vt:lpstr>ExoFOP-Kepler Overview Page - Parameters</vt:lpstr>
      <vt:lpstr>ExoFOP-Kepler Overview Page – Observation Summaries</vt:lpstr>
      <vt:lpstr>ExoFOP-Kepler Overview Page – Files</vt:lpstr>
      <vt:lpstr>ExoFOP-Kepler Usage</vt:lpstr>
      <vt:lpstr>ExoFOP-K2 – The Wild West</vt:lpstr>
      <vt:lpstr>ExoFOP-K2: False positive example</vt:lpstr>
      <vt:lpstr>ExoFOP-K2 Usage</vt:lpstr>
      <vt:lpstr>ExoFOP-K2C9</vt:lpstr>
      <vt:lpstr>ExoFOP-TESS</vt:lpstr>
      <vt:lpstr>ExoFOP-TESS</vt:lpstr>
      <vt:lpstr>ExoFOP-TESS – TOI List</vt:lpstr>
      <vt:lpstr>ExoFOP-TESS – TOI List</vt:lpstr>
      <vt:lpstr>ExoFOP-TESS: Overview pages</vt:lpstr>
      <vt:lpstr>New functionality – data tagging!</vt:lpstr>
      <vt:lpstr>New functionality – TFOP proprietary access!</vt:lpstr>
      <vt:lpstr>New functionality – Time-series observation summaries</vt:lpstr>
      <vt:lpstr>ExoFOP-TESS - Uploading data</vt:lpstr>
      <vt:lpstr>ExoFOP-TESS - Uploading data</vt:lpstr>
      <vt:lpstr>ExoFOP-TESS – EXOFAST2 products</vt:lpstr>
      <vt:lpstr>ExoFOP-TESS – Timeline</vt:lpstr>
      <vt:lpstr>Summary – we’re preparing for the deluge</vt:lpstr>
    </vt:vector>
  </TitlesOfParts>
  <Company>JPL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Ozyildirim, Samantha (2745)</dc:creator>
  <cp:lastModifiedBy>Microsoft Office User</cp:lastModifiedBy>
  <cp:revision>465</cp:revision>
  <cp:lastPrinted>2015-04-11T01:56:00Z</cp:lastPrinted>
  <dcterms:created xsi:type="dcterms:W3CDTF">2013-02-20T00:26:34Z</dcterms:created>
  <dcterms:modified xsi:type="dcterms:W3CDTF">2018-07-27T18:35:38Z</dcterms:modified>
</cp:coreProperties>
</file>